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75" r:id="rId2"/>
  </p:sldIdLst>
  <p:sldSz cx="6858000" cy="9906000" type="A4"/>
  <p:notesSz cx="6797675" cy="9926638"/>
  <p:custDataLst>
    <p:tags r:id="rId5"/>
  </p:custData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B"/>
    <a:srgbClr val="000000"/>
    <a:srgbClr val="96BE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60"/>
  </p:normalViewPr>
  <p:slideViewPr>
    <p:cSldViewPr snapToGrid="0" snapToObjects="1">
      <p:cViewPr>
        <p:scale>
          <a:sx n="70" d="100"/>
          <a:sy n="70" d="100"/>
        </p:scale>
        <p:origin x="1860" y="-976"/>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7" d="100"/>
          <a:sy n="97" d="100"/>
        </p:scale>
        <p:origin x="-3678" y="-90"/>
      </p:cViewPr>
      <p:guideLst>
        <p:guide orient="horz" pos="3127"/>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AE13250-C537-B448-BED9-AF61DCF088B2}" type="datetimeFigureOut">
              <a:rPr lang="de-DE" smtClean="0"/>
              <a:pPr/>
              <a:t>12.05.2026</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6F4A695-7498-A74F-BC00-EA565901E75D}" type="slidenum">
              <a:rPr lang="de-DE" smtClean="0"/>
              <a:pPr/>
              <a:t>‹Nr.›</a:t>
            </a:fld>
            <a:endParaRPr lang="de-DE"/>
          </a:p>
        </p:txBody>
      </p:sp>
    </p:spTree>
    <p:extLst>
      <p:ext uri="{BB962C8B-B14F-4D97-AF65-F5344CB8AC3E}">
        <p14:creationId xmlns:p14="http://schemas.microsoft.com/office/powerpoint/2010/main" val="10557081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BF8C751-7494-BF40-8574-213D7890D13D}" type="datetimeFigureOut">
              <a:rPr lang="de-DE" smtClean="0"/>
              <a:pPr/>
              <a:t>12.05.2026</a:t>
            </a:fld>
            <a:endParaRPr lang="de-DE"/>
          </a:p>
        </p:txBody>
      </p:sp>
      <p:sp>
        <p:nvSpPr>
          <p:cNvPr id="4" name="Folienbildplatzhalt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6A48DAB-2417-E040-ADE8-0DE3F02E62F1}" type="slidenum">
              <a:rPr lang="de-DE" smtClean="0"/>
              <a:pPr/>
              <a:t>‹Nr.›</a:t>
            </a:fld>
            <a:endParaRPr lang="de-DE"/>
          </a:p>
        </p:txBody>
      </p:sp>
    </p:spTree>
    <p:extLst>
      <p:ext uri="{BB962C8B-B14F-4D97-AF65-F5344CB8AC3E}">
        <p14:creationId xmlns:p14="http://schemas.microsoft.com/office/powerpoint/2010/main" val="35024711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48DAB-2417-E040-ADE8-0DE3F02E62F1}" type="slidenum">
              <a:rPr lang="de-DE" smtClean="0"/>
              <a:pPr/>
              <a:t>1</a:t>
            </a:fld>
            <a:endParaRPr lang="de-DE"/>
          </a:p>
        </p:txBody>
      </p:sp>
    </p:spTree>
    <p:extLst>
      <p:ext uri="{BB962C8B-B14F-4D97-AF65-F5344CB8AC3E}">
        <p14:creationId xmlns:p14="http://schemas.microsoft.com/office/powerpoint/2010/main" val="2206589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4" name="Inhaltsplatzhalter 3"/>
          <p:cNvSpPr>
            <a:spLocks noGrp="1"/>
          </p:cNvSpPr>
          <p:nvPr>
            <p:ph sz="quarter" idx="10" hasCustomPrompt="1"/>
          </p:nvPr>
        </p:nvSpPr>
        <p:spPr>
          <a:xfrm>
            <a:off x="404640" y="1375156"/>
            <a:ext cx="5153866" cy="315195"/>
          </a:xfrm>
          <a:prstGeom prst="rect">
            <a:avLst/>
          </a:prstGeom>
        </p:spPr>
        <p:txBody>
          <a:bodyPr/>
          <a:lstStyle>
            <a:lvl1pPr algn="ctr">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de-DE" dirty="0"/>
              <a:t>				Masterarbeit</a:t>
            </a:r>
          </a:p>
        </p:txBody>
      </p:sp>
      <p:sp>
        <p:nvSpPr>
          <p:cNvPr id="5" name="Inhaltsplatzhalter 3"/>
          <p:cNvSpPr>
            <a:spLocks noGrp="1"/>
          </p:cNvSpPr>
          <p:nvPr>
            <p:ph sz="quarter" idx="11" hasCustomPrompt="1"/>
          </p:nvPr>
        </p:nvSpPr>
        <p:spPr>
          <a:xfrm>
            <a:off x="404640" y="2068200"/>
            <a:ext cx="5153866" cy="578657"/>
          </a:xfrm>
          <a:prstGeom prst="rect">
            <a:avLst/>
          </a:prstGeom>
        </p:spPr>
        <p:txBody>
          <a:bodyPr/>
          <a:lstStyle>
            <a:lvl1pPr algn="ctr">
              <a:defRPr kumimoji="0" lang="de-DE" sz="1600" b="0"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‘‘Titel des Themas‘‘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9" name="Textplatzhalter 8"/>
          <p:cNvSpPr>
            <a:spLocks noGrp="1"/>
          </p:cNvSpPr>
          <p:nvPr>
            <p:ph type="body" sz="quarter" idx="12" hasCustomPrompt="1"/>
          </p:nvPr>
        </p:nvSpPr>
        <p:spPr>
          <a:xfrm>
            <a:off x="389890" y="3269269"/>
            <a:ext cx="5153867" cy="1097173"/>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lvl="0"/>
            <a:endParaRPr lang="de-DE" dirty="0"/>
          </a:p>
          <a:p>
            <a:pPr lvl="0"/>
            <a:endParaRPr lang="de-DE" dirty="0"/>
          </a:p>
        </p:txBody>
      </p:sp>
      <p:sp>
        <p:nvSpPr>
          <p:cNvPr id="10" name="Textfeld 9"/>
          <p:cNvSpPr txBox="1"/>
          <p:nvPr userDrawn="1"/>
        </p:nvSpPr>
        <p:spPr>
          <a:xfrm>
            <a:off x="389888" y="295388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B</a:t>
            </a:r>
            <a:r>
              <a:rPr kumimoji="0" lang="de-DE" sz="1100" b="1" i="1" u="none" strike="noStrike" kern="1200" cap="none" spc="0" normalizeH="0" baseline="0" noProof="0" dirty="0">
                <a:ln>
                  <a:noFill/>
                </a:ln>
                <a:solidFill>
                  <a:srgbClr val="005A9B"/>
                </a:solidFill>
                <a:effectLst/>
                <a:uLnTx/>
                <a:uFillTx/>
                <a:latin typeface="+mn-lt"/>
              </a:rPr>
              <a:t>eschreibung:</a:t>
            </a:r>
          </a:p>
        </p:txBody>
      </p:sp>
      <p:sp>
        <p:nvSpPr>
          <p:cNvPr id="11" name="Textplatzhalter 8"/>
          <p:cNvSpPr>
            <a:spLocks noGrp="1"/>
          </p:cNvSpPr>
          <p:nvPr>
            <p:ph type="body" sz="quarter" idx="13" hasCustomPrompt="1"/>
          </p:nvPr>
        </p:nvSpPr>
        <p:spPr>
          <a:xfrm>
            <a:off x="389890" y="5620867"/>
            <a:ext cx="5153867" cy="1466853"/>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Blip>
                <a:blip r:embed="rId2"/>
              </a:buBlip>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rgbClr val="005A9B"/>
              </a:solidFill>
              <a:effectLst/>
              <a:uLnTx/>
              <a:uFillTx/>
              <a:latin typeface="+mn-lt"/>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Entwicklung und Aufbau eines Prototypen</a:t>
            </a:r>
            <a:endParaRPr kumimoji="0" lang="de-DE" sz="1400" b="1" i="0" u="none" strike="noStrike" kern="1200" cap="none" spc="0" normalizeH="0" baseline="0" noProof="0" dirty="0">
              <a:ln>
                <a:noFill/>
              </a:ln>
              <a:solidFill>
                <a:prstClr val="black"/>
              </a:solidFill>
              <a:effectLst/>
              <a:uLnTx/>
              <a:uFillTx/>
              <a:latin typeface="Arial"/>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Durchführung verschiedener Messmethoden</a:t>
            </a: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Dokumentation der Erkenntnisse</a:t>
            </a:r>
          </a:p>
        </p:txBody>
      </p:sp>
      <p:sp>
        <p:nvSpPr>
          <p:cNvPr id="12" name="Textfeld 11"/>
          <p:cNvSpPr txBox="1"/>
          <p:nvPr userDrawn="1"/>
        </p:nvSpPr>
        <p:spPr>
          <a:xfrm>
            <a:off x="389877" y="529549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hre </a:t>
            </a:r>
            <a:r>
              <a:rPr kumimoji="0" lang="de-DE" sz="1400" b="1" i="1" u="none" strike="noStrike" kern="1200" cap="none" spc="0" normalizeH="0" baseline="0" noProof="0" dirty="0">
                <a:ln>
                  <a:noFill/>
                </a:ln>
                <a:solidFill>
                  <a:srgbClr val="005A9B"/>
                </a:solidFill>
                <a:effectLst/>
                <a:uLnTx/>
                <a:uFillTx/>
                <a:latin typeface="+mn-lt"/>
              </a:rPr>
              <a:t>A</a:t>
            </a:r>
            <a:r>
              <a:rPr kumimoji="0" lang="de-DE" sz="1100" b="1" i="1" u="none" strike="noStrike" kern="1200" cap="none" spc="0" normalizeH="0" baseline="0" noProof="0" dirty="0">
                <a:ln>
                  <a:noFill/>
                </a:ln>
                <a:solidFill>
                  <a:srgbClr val="005A9B"/>
                </a:solidFill>
                <a:effectLst/>
                <a:uLnTx/>
                <a:uFillTx/>
                <a:latin typeface="+mn-lt"/>
              </a:rPr>
              <a:t>ufgaben:</a:t>
            </a:r>
          </a:p>
        </p:txBody>
      </p:sp>
      <p:sp>
        <p:nvSpPr>
          <p:cNvPr id="13" name="Textplatzhalter 8"/>
          <p:cNvSpPr>
            <a:spLocks noGrp="1"/>
          </p:cNvSpPr>
          <p:nvPr>
            <p:ph type="body" sz="quarter" idx="14" hasCustomPrompt="1"/>
          </p:nvPr>
        </p:nvSpPr>
        <p:spPr>
          <a:xfrm>
            <a:off x="389890" y="7302922"/>
            <a:ext cx="5531736" cy="1192210"/>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lvl="0">
              <a:defRPr/>
            </a:pPr>
            <a:r>
              <a:rPr lang="de-DE" dirty="0">
                <a:latin typeface="+mn-lt"/>
                <a:cs typeface="Calibri"/>
              </a:rPr>
              <a:t>• </a:t>
            </a:r>
            <a:r>
              <a:rPr lang="de-DE" dirty="0"/>
              <a:t>Guter Umgang mit Simulationstools wie z.B. </a:t>
            </a:r>
            <a:r>
              <a:rPr lang="de-DE" dirty="0" err="1"/>
              <a:t>Matlab</a:t>
            </a:r>
            <a:r>
              <a:rPr lang="de-DE" dirty="0"/>
              <a:t>/</a:t>
            </a:r>
            <a:r>
              <a:rPr lang="de-DE" dirty="0" err="1"/>
              <a:t>Simulink</a:t>
            </a:r>
            <a:r>
              <a:rPr lang="de-DE" dirty="0"/>
              <a:t>, </a:t>
            </a:r>
            <a:r>
              <a:rPr lang="de-DE" dirty="0" err="1"/>
              <a:t>Pspice</a:t>
            </a:r>
            <a:r>
              <a:rPr lang="de-DE" dirty="0"/>
              <a:t> wünschenswert</a:t>
            </a:r>
          </a:p>
          <a:p>
            <a:pPr lvl="0">
              <a:defRPr/>
            </a:pPr>
            <a:r>
              <a:rPr lang="de-DE" dirty="0">
                <a:cs typeface="Calibri"/>
              </a:rPr>
              <a:t>• </a:t>
            </a:r>
            <a:r>
              <a:rPr lang="de-DE" dirty="0"/>
              <a:t>Affinität an praktischen Aufgaben</a:t>
            </a:r>
          </a:p>
          <a:p>
            <a:pPr lvl="0">
              <a:defRPr/>
            </a:pPr>
            <a:r>
              <a:rPr lang="de-DE" dirty="0">
                <a:cs typeface="Calibri"/>
              </a:rPr>
              <a:t>• </a:t>
            </a:r>
            <a:r>
              <a:rPr lang="de-DE" dirty="0"/>
              <a:t>Spaß an Herausforderungen</a:t>
            </a:r>
          </a:p>
          <a:p>
            <a:pPr lvl="0">
              <a:defRPr/>
            </a:pPr>
            <a:r>
              <a:rPr lang="de-DE" dirty="0">
                <a:cs typeface="Calibri"/>
              </a:rPr>
              <a:t>• </a:t>
            </a:r>
            <a:r>
              <a:rPr lang="de-DE" dirty="0"/>
              <a:t>Gute Team-, Organisations- und Kommunikationsfähigkeit</a:t>
            </a:r>
          </a:p>
          <a:p>
            <a:pPr lvl="0">
              <a:defRPr/>
            </a:pPr>
            <a:r>
              <a:rPr lang="de-DE" dirty="0">
                <a:cs typeface="Calibri"/>
              </a:rPr>
              <a:t>• </a:t>
            </a:r>
            <a:r>
              <a:rPr lang="de-DE" dirty="0"/>
              <a:t>Hohes Maß an Eigeninitiative, Engagement sowie eine selbstständige  Arbeitsweise </a:t>
            </a:r>
          </a:p>
        </p:txBody>
      </p:sp>
      <p:sp>
        <p:nvSpPr>
          <p:cNvPr id="14" name="Textfeld 13"/>
          <p:cNvSpPr txBox="1"/>
          <p:nvPr userDrawn="1"/>
        </p:nvSpPr>
        <p:spPr>
          <a:xfrm>
            <a:off x="389878" y="6906979"/>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 </a:t>
            </a:r>
            <a:r>
              <a:rPr kumimoji="0" lang="de-DE" sz="1400" b="1" i="1" u="none" strike="noStrike" kern="1200" cap="none" spc="0" normalizeH="0" baseline="0" noProof="0" dirty="0">
                <a:ln>
                  <a:noFill/>
                </a:ln>
                <a:solidFill>
                  <a:srgbClr val="005A9B"/>
                </a:solidFill>
                <a:effectLst/>
                <a:uLnTx/>
                <a:uFillTx/>
                <a:latin typeface="+mn-lt"/>
              </a:rPr>
              <a:t>P</a:t>
            </a:r>
            <a:r>
              <a:rPr kumimoji="0" lang="de-DE" sz="1100" b="1" i="1" u="none" strike="noStrike" kern="1200" cap="none" spc="0" normalizeH="0" baseline="0" noProof="0" dirty="0">
                <a:ln>
                  <a:noFill/>
                </a:ln>
                <a:solidFill>
                  <a:srgbClr val="005A9B"/>
                </a:solidFill>
                <a:effectLst/>
                <a:uLnTx/>
                <a:uFillTx/>
                <a:latin typeface="+mn-lt"/>
              </a:rPr>
              <a:t>rofil:</a:t>
            </a:r>
          </a:p>
        </p:txBody>
      </p:sp>
      <p:sp>
        <p:nvSpPr>
          <p:cNvPr id="15" name="Textfeld 14"/>
          <p:cNvSpPr txBox="1"/>
          <p:nvPr userDrawn="1"/>
        </p:nvSpPr>
        <p:spPr>
          <a:xfrm>
            <a:off x="389884" y="8431725"/>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Interesse? Fragen? – Kontaktieren Sie uns!</a:t>
            </a:r>
          </a:p>
        </p:txBody>
      </p:sp>
      <p:sp>
        <p:nvSpPr>
          <p:cNvPr id="16" name="Textplatzhalter 8"/>
          <p:cNvSpPr>
            <a:spLocks noGrp="1"/>
          </p:cNvSpPr>
          <p:nvPr>
            <p:ph type="body" sz="quarter" idx="15" hasCustomPrompt="1"/>
          </p:nvPr>
        </p:nvSpPr>
        <p:spPr>
          <a:xfrm>
            <a:off x="389884" y="8978791"/>
            <a:ext cx="1829742"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M. Eng. Fabian Steger</a:t>
            </a:r>
            <a:endParaRPr lang="de-DE" sz="1200" b="1" baseline="0" dirty="0">
              <a:solidFill>
                <a:srgbClr val="005A9B"/>
              </a:solidFill>
            </a:endParaRPr>
          </a:p>
          <a:p>
            <a:r>
              <a:rPr lang="de-DE" sz="1200" b="0" baseline="0" dirty="0">
                <a:solidFill>
                  <a:srgbClr val="005A9B"/>
                </a:solidFill>
              </a:rPr>
              <a:t>Fabian.Steger@thi.de</a:t>
            </a:r>
            <a:endParaRPr lang="de-DE" sz="1200" b="0" dirty="0">
              <a:solidFill>
                <a:srgbClr val="005A9B"/>
              </a:solidFill>
            </a:endParaRPr>
          </a:p>
        </p:txBody>
      </p:sp>
      <p:sp>
        <p:nvSpPr>
          <p:cNvPr id="17" name="Textplatzhalter 8"/>
          <p:cNvSpPr>
            <a:spLocks noGrp="1"/>
          </p:cNvSpPr>
          <p:nvPr>
            <p:ph type="body" sz="quarter" idx="16" hasCustomPrompt="1"/>
          </p:nvPr>
        </p:nvSpPr>
        <p:spPr>
          <a:xfrm>
            <a:off x="2393923" y="8973430"/>
            <a:ext cx="2975524"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Prof.</a:t>
            </a:r>
            <a:r>
              <a:rPr lang="de-DE" sz="1200" b="1" baseline="0" dirty="0">
                <a:solidFill>
                  <a:srgbClr val="005A9B"/>
                </a:solidFill>
              </a:rPr>
              <a:t> Dr. Hans-Georg Schweiger</a:t>
            </a:r>
          </a:p>
          <a:p>
            <a:r>
              <a:rPr lang="de-DE" sz="1200" b="0" baseline="0" dirty="0">
                <a:solidFill>
                  <a:srgbClr val="005A9B"/>
                </a:solidFill>
              </a:rPr>
              <a:t>Hans-Georg.Schweiger@thi.de</a:t>
            </a:r>
            <a:endParaRPr lang="de-DE" sz="1200" b="0" dirty="0">
              <a:solidFill>
                <a:srgbClr val="005A9B"/>
              </a:solidFill>
            </a:endParaRPr>
          </a:p>
        </p:txBody>
      </p:sp>
      <p:sp>
        <p:nvSpPr>
          <p:cNvPr id="18" name="Textfeld 17"/>
          <p:cNvSpPr txBox="1"/>
          <p:nvPr userDrawn="1"/>
        </p:nvSpPr>
        <p:spPr>
          <a:xfrm>
            <a:off x="389879" y="8699897"/>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Kontakt:</a:t>
            </a:r>
          </a:p>
        </p:txBody>
      </p:sp>
    </p:spTree>
    <p:extLst>
      <p:ext uri="{BB962C8B-B14F-4D97-AF65-F5344CB8AC3E}">
        <p14:creationId xmlns:p14="http://schemas.microsoft.com/office/powerpoint/2010/main" val="323423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xml"/><Relationship Id="rId7" Type="http://schemas.openxmlformats.org/officeDocument/2006/relationships/oleObject" Target="../embeddings/oleObject1.bin"/><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image" Target="../media/image4.jpg"/><Relationship Id="rId5" Type="http://schemas.openxmlformats.org/officeDocument/2006/relationships/tags" Target="../tags/tag4.xml"/><Relationship Id="rId10" Type="http://schemas.openxmlformats.org/officeDocument/2006/relationships/image" Target="../media/image3.png"/><Relationship Id="rId4" Type="http://schemas.openxmlformats.org/officeDocument/2006/relationships/tags" Target="../tags/tag3.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1664696723"/>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7" imgW="360" imgH="360" progId="TCLayout.ActiveDocument.1">
                  <p:embed/>
                </p:oleObj>
              </mc:Choice>
              <mc:Fallback>
                <p:oleObj name="think-cell Slide" r:id="rId7" imgW="360" imgH="360" progId="TCLayout.ActiveDocument.1">
                  <p:embed/>
                  <p:pic>
                    <p:nvPicPr>
                      <p:cNvPr id="4" name="Objekt 3" hidde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83" name="Picture 15" descr="D:\DCIM\100_FUJI\DSCF0544.JPG"/>
          <p:cNvPicPr>
            <a:picLocks noChangeAspect="1" noChangeArrowheads="1"/>
          </p:cNvPicPr>
          <p:nvPr userDrawn="1">
            <p:custDataLst>
              <p:tags r:id="rId4"/>
            </p:custDataLst>
          </p:nvPr>
        </p:nvPicPr>
        <p:blipFill rotWithShape="1">
          <a:blip r:embed="rId9">
            <a:extLst>
              <a:ext uri="{28A0092B-C50C-407E-A947-70E740481C1C}">
                <a14:useLocalDpi xmlns:a14="http://schemas.microsoft.com/office/drawing/2010/main" val="0"/>
              </a:ext>
            </a:extLst>
          </a:blip>
          <a:srcRect/>
          <a:stretch/>
        </p:blipFill>
        <p:spPr bwMode="auto">
          <a:xfrm>
            <a:off x="4713799" y="-8"/>
            <a:ext cx="2160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winkliges Dreieck 7"/>
          <p:cNvSpPr/>
          <p:nvPr userDrawn="1">
            <p:custDataLst>
              <p:tags r:id="rId5"/>
            </p:custDataLst>
          </p:nvPr>
        </p:nvSpPr>
        <p:spPr>
          <a:xfrm>
            <a:off x="4689986" y="-8"/>
            <a:ext cx="2168014" cy="6784800"/>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winkliges Dreieck 1"/>
          <p:cNvSpPr/>
          <p:nvPr userDrawn="1">
            <p:custDataLst>
              <p:tags r:id="rId6"/>
            </p:custDataLst>
          </p:nvPr>
        </p:nvSpPr>
        <p:spPr>
          <a:xfrm flipH="1">
            <a:off x="4713799" y="3426000"/>
            <a:ext cx="2160000" cy="6480000"/>
          </a:xfrm>
          <a:prstGeom prst="rtTriangle">
            <a:avLst/>
          </a:prstGeom>
          <a:solidFill>
            <a:srgbClr val="96BE00">
              <a:alpha val="69804"/>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 name="Grafik 2"/>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42826" y="233916"/>
            <a:ext cx="1174534" cy="1020726"/>
          </a:xfrm>
          <a:prstGeom prst="rect">
            <a:avLst/>
          </a:prstGeom>
        </p:spPr>
      </p:pic>
      <p:pic>
        <p:nvPicPr>
          <p:cNvPr id="5" name="Grafik 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098282" y="233916"/>
            <a:ext cx="2110782" cy="991942"/>
          </a:xfrm>
          <a:prstGeom prst="rect">
            <a:avLst/>
          </a:prstGeom>
        </p:spPr>
      </p:pic>
    </p:spTree>
    <p:extLst>
      <p:ext uri="{BB962C8B-B14F-4D97-AF65-F5344CB8AC3E}">
        <p14:creationId xmlns:p14="http://schemas.microsoft.com/office/powerpoint/2010/main" val="3686625903"/>
      </p:ext>
    </p:extLst>
  </p:cSld>
  <p:clrMap bg1="lt1" tx1="dk1" bg2="lt2" tx2="dk2" accent1="accent1" accent2="accent2" accent3="accent3" accent4="accent4" accent5="accent5" accent6="accent6" hlink="hlink" folHlink="folHlink"/>
  <p:sldLayoutIdLst>
    <p:sldLayoutId id="2147483650" r:id="rId1"/>
  </p:sldLayoutIdLst>
  <p:hf hdr="0" dt="0"/>
  <p:txStyles>
    <p:titleStyle>
      <a:lvl1pPr algn="r" defTabSz="457200" rtl="0" eaLnBrk="1" latinLnBrk="0" hangingPunct="1">
        <a:lnSpc>
          <a:spcPts val="3000"/>
        </a:lnSpc>
        <a:spcBef>
          <a:spcPct val="0"/>
        </a:spcBef>
        <a:buNone/>
        <a:defRPr sz="3000" i="1" kern="1200">
          <a:solidFill>
            <a:srgbClr val="005A9B"/>
          </a:solidFill>
          <a:latin typeface="Arial"/>
          <a:ea typeface="+mj-ea"/>
          <a:cs typeface="Arial"/>
        </a:defRPr>
      </a:lvl1pPr>
    </p:titleStyle>
    <p:bodyStyle>
      <a:lvl1pPr marL="0" indent="0" algn="l" defTabSz="457200" rtl="0" eaLnBrk="1" latinLnBrk="0" hangingPunct="1">
        <a:lnSpc>
          <a:spcPts val="1800"/>
        </a:lnSpc>
        <a:spcBef>
          <a:spcPts val="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quarter" idx="10"/>
          </p:nvPr>
        </p:nvSpPr>
        <p:spPr>
          <a:xfrm>
            <a:off x="404641" y="1623202"/>
            <a:ext cx="5153866" cy="315195"/>
          </a:xfrm>
        </p:spPr>
        <p:txBody>
          <a:bodyPr/>
          <a:lstStyle/>
          <a:p>
            <a:r>
              <a:rPr lang="en-GB" noProof="1"/>
              <a:t>Thesis</a:t>
            </a:r>
          </a:p>
        </p:txBody>
      </p:sp>
      <p:sp>
        <p:nvSpPr>
          <p:cNvPr id="3" name="Inhaltsplatzhalter 2"/>
          <p:cNvSpPr>
            <a:spLocks noGrp="1"/>
          </p:cNvSpPr>
          <p:nvPr>
            <p:ph sz="quarter" idx="11"/>
          </p:nvPr>
        </p:nvSpPr>
        <p:spPr>
          <a:xfrm>
            <a:off x="255167" y="1992414"/>
            <a:ext cx="4614013" cy="774233"/>
          </a:xfrm>
        </p:spPr>
        <p:txBody>
          <a:bodyPr/>
          <a:lstStyle/>
          <a:p>
            <a:r>
              <a:rPr lang="en-GB" noProof="1"/>
              <a:t>“Development and Application of a Custom AI Algorithm for Battery Cell Data Analysis”</a:t>
            </a:r>
          </a:p>
        </p:txBody>
      </p:sp>
      <p:sp>
        <p:nvSpPr>
          <p:cNvPr id="4" name="Textplatzhalter 3"/>
          <p:cNvSpPr>
            <a:spLocks noGrp="1"/>
          </p:cNvSpPr>
          <p:nvPr>
            <p:ph type="body" sz="quarter" idx="12"/>
          </p:nvPr>
        </p:nvSpPr>
        <p:spPr>
          <a:xfrm>
            <a:off x="438760" y="3178816"/>
            <a:ext cx="5361159" cy="2032027"/>
          </a:xfrm>
        </p:spPr>
        <p:txBody>
          <a:bodyPr/>
          <a:lstStyle/>
          <a:p>
            <a:pPr>
              <a:buClr>
                <a:srgbClr val="003366"/>
              </a:buClr>
              <a:tabLst>
                <a:tab pos="810260" algn="l"/>
              </a:tabLst>
            </a:pPr>
            <a:r>
              <a:rPr lang="en-GB" sz="1000" noProof="1">
                <a:ea typeface="Microsoft JhengHei" panose="020B0604030504040204" pitchFamily="34" charset="-120"/>
              </a:rPr>
              <a:t>At the C-ECOS institute, impedance spectroscopy measurements and aging experiments are routinely performed. This thesis investigates long‑term cell measurement data using a self‑developed artificial intelligence algorithm. The dataset includes several years of capacity measurements, impedance spectroscopy results, and cycling data from lithium‑ion cells. T</a:t>
            </a:r>
            <a:r>
              <a:rPr lang="en-GB" sz="1000" noProof="1"/>
              <a:t>he algorithm should detect hidden aging patterns, early indicators of degradation, and subtle correlations between operating conditions and cell performance that. These patterns are difficult for humans to recognize. By revealing nonlinear relationships and early warning signals, the AI can provide deeper insights into battery aging mechanisms and supports more accurate diagnostics. </a:t>
            </a:r>
            <a:r>
              <a:rPr lang="en-GB" sz="1000" noProof="1">
                <a:ea typeface="Microsoft JhengHei" panose="020B0604030504040204" pitchFamily="34" charset="-120"/>
              </a:rPr>
              <a:t>The goal of this work is to design an AI‑based analysis method capable of identifying hidden structures, trends, and anomalies within the dataset. By applying machine learning techniques to cell aging data, the algorithm aims to improve the understanding of aging mechanisms and support more accurate diagnostics of battery health.</a:t>
            </a:r>
          </a:p>
          <a:p>
            <a:pPr>
              <a:buClr>
                <a:srgbClr val="003366"/>
              </a:buClr>
              <a:tabLst>
                <a:tab pos="810260" algn="l"/>
              </a:tabLst>
            </a:pPr>
            <a:endParaRPr lang="en-GB" sz="1000" noProof="1">
              <a:ea typeface="Microsoft JhengHei" panose="020B0604030504040204" pitchFamily="34" charset="-120"/>
            </a:endParaRPr>
          </a:p>
        </p:txBody>
      </p:sp>
      <p:sp>
        <p:nvSpPr>
          <p:cNvPr id="5" name="Textplatzhalter 4"/>
          <p:cNvSpPr>
            <a:spLocks noGrp="1"/>
          </p:cNvSpPr>
          <p:nvPr>
            <p:ph type="body" sz="quarter" idx="13"/>
          </p:nvPr>
        </p:nvSpPr>
        <p:spPr>
          <a:xfrm>
            <a:off x="438760" y="5710160"/>
            <a:ext cx="5599920" cy="1421959"/>
          </a:xfrm>
        </p:spPr>
        <p:txBody>
          <a:bodyPr/>
          <a:lstStyle/>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Literature research on Lithium-Ion cell aging and AI </a:t>
            </a:r>
            <a:r>
              <a:rPr lang="en-GB" sz="1000" noProof="1"/>
              <a:t>algorithms</a:t>
            </a:r>
            <a:endParaRPr lang="en-GB" sz="1000" noProof="1">
              <a:ea typeface="Microsoft JhengHei" panose="020B0604030504040204" pitchFamily="34" charset="-120"/>
            </a:endParaRPr>
          </a:p>
          <a:p>
            <a:pPr marL="285750" indent="-285750">
              <a:lnSpc>
                <a:spcPct val="100000"/>
              </a:lnSpc>
              <a:spcAft>
                <a:spcPts val="600"/>
              </a:spcAft>
              <a:buFont typeface="Wingdings" panose="05000000000000000000" pitchFamily="2" charset="2"/>
              <a:buChar char="§"/>
            </a:pPr>
            <a:r>
              <a:rPr lang="en-US" sz="1000" noProof="1">
                <a:ea typeface="Microsoft JhengHei" panose="020B0604030504040204" pitchFamily="34" charset="-120"/>
              </a:rPr>
              <a:t>Perform data preprocessing on th provided data</a:t>
            </a:r>
          </a:p>
          <a:p>
            <a:pPr marL="285750" indent="-285750">
              <a:lnSpc>
                <a:spcPct val="100000"/>
              </a:lnSpc>
              <a:spcAft>
                <a:spcPts val="600"/>
              </a:spcAft>
              <a:buFont typeface="Wingdings" panose="05000000000000000000" pitchFamily="2" charset="2"/>
              <a:buChar char="§"/>
            </a:pPr>
            <a:r>
              <a:rPr lang="en-US" sz="1000" noProof="1">
                <a:ea typeface="Microsoft JhengHei" panose="020B0604030504040204" pitchFamily="34" charset="-120"/>
              </a:rPr>
              <a:t>Develop a custom AI‑based algorithm for pattern recognition and trend detection</a:t>
            </a:r>
          </a:p>
          <a:p>
            <a:pPr marL="285750" indent="-285750">
              <a:lnSpc>
                <a:spcPct val="100000"/>
              </a:lnSpc>
              <a:spcAft>
                <a:spcPts val="600"/>
              </a:spcAft>
              <a:buFont typeface="Wingdings" panose="05000000000000000000" pitchFamily="2" charset="2"/>
              <a:buChar char="§"/>
            </a:pPr>
            <a:r>
              <a:rPr lang="en-US" sz="1000" dirty="0"/>
              <a:t>Compare AI‑based insights with conventional analysis methods</a:t>
            </a:r>
            <a:endParaRPr lang="en-GB" sz="1000" noProof="1">
              <a:ea typeface="Microsoft JhengHei" panose="020B0604030504040204" pitchFamily="34" charset="-120"/>
            </a:endParaRPr>
          </a:p>
        </p:txBody>
      </p:sp>
      <p:sp>
        <p:nvSpPr>
          <p:cNvPr id="6" name="Textplatzhalter 5"/>
          <p:cNvSpPr>
            <a:spLocks noGrp="1"/>
          </p:cNvSpPr>
          <p:nvPr>
            <p:ph type="body" sz="quarter" idx="14"/>
          </p:nvPr>
        </p:nvSpPr>
        <p:spPr>
          <a:xfrm>
            <a:off x="404641" y="7282536"/>
            <a:ext cx="5531736" cy="1028203"/>
          </a:xfrm>
        </p:spPr>
        <p:txBody>
          <a:bodyPr/>
          <a:lstStyle/>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Basic knowledge of measurement techniques and lithium-ion batteries</a:t>
            </a:r>
          </a:p>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Interest in data analysis</a:t>
            </a:r>
          </a:p>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Knowledge in machine learing technics</a:t>
            </a:r>
          </a:p>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Reliable and systematic working methods</a:t>
            </a:r>
          </a:p>
        </p:txBody>
      </p:sp>
      <p:sp>
        <p:nvSpPr>
          <p:cNvPr id="7" name="Textplatzhalter 6"/>
          <p:cNvSpPr>
            <a:spLocks noGrp="1"/>
          </p:cNvSpPr>
          <p:nvPr>
            <p:ph type="body" sz="quarter" idx="15"/>
          </p:nvPr>
        </p:nvSpPr>
        <p:spPr>
          <a:xfrm>
            <a:off x="389884" y="8978791"/>
            <a:ext cx="2442216" cy="563076"/>
          </a:xfrm>
        </p:spPr>
        <p:txBody>
          <a:bodyPr/>
          <a:lstStyle/>
          <a:p>
            <a:pPr algn="l"/>
            <a:r>
              <a:rPr lang="en-GB" sz="1000" noProof="1"/>
              <a:t>Christina Schieber </a:t>
            </a:r>
          </a:p>
          <a:p>
            <a:pPr algn="l"/>
            <a:r>
              <a:rPr lang="en-GB" sz="1000" noProof="1"/>
              <a:t>E-Mail: christina.schieber@carissma.eu</a:t>
            </a:r>
          </a:p>
        </p:txBody>
      </p:sp>
      <p:sp>
        <p:nvSpPr>
          <p:cNvPr id="8" name="Textplatzhalter 7"/>
          <p:cNvSpPr>
            <a:spLocks noGrp="1"/>
          </p:cNvSpPr>
          <p:nvPr>
            <p:ph type="body" sz="quarter" idx="16"/>
          </p:nvPr>
        </p:nvSpPr>
        <p:spPr/>
        <p:txBody>
          <a:bodyPr/>
          <a:lstStyle/>
          <a:p>
            <a:r>
              <a:rPr lang="en-GB" sz="1000" noProof="1"/>
              <a:t>Prof. Dr. Hans-Georg Schweiger</a:t>
            </a:r>
          </a:p>
          <a:p>
            <a:r>
              <a:rPr lang="en-GB" sz="1000" noProof="1"/>
              <a:t>Hans-Georg.Schweiger@thi.de</a:t>
            </a:r>
          </a:p>
        </p:txBody>
      </p:sp>
      <p:sp>
        <p:nvSpPr>
          <p:cNvPr id="9" name="Textfeld 8"/>
          <p:cNvSpPr txBox="1"/>
          <p:nvPr/>
        </p:nvSpPr>
        <p:spPr>
          <a:xfrm>
            <a:off x="5253147" y="57144"/>
            <a:ext cx="1488553" cy="338554"/>
          </a:xfrm>
          <a:prstGeom prst="rect">
            <a:avLst/>
          </a:prstGeom>
          <a:noFill/>
        </p:spPr>
        <p:txBody>
          <a:bodyPr wrap="square" rtlCol="0">
            <a:spAutoFit/>
          </a:bodyPr>
          <a:lstStyle/>
          <a:p>
            <a:r>
              <a:rPr lang="en-GB" sz="1600" b="1" noProof="1">
                <a:solidFill>
                  <a:schemeClr val="bg1"/>
                </a:solidFill>
              </a:rPr>
              <a:t>May 2026</a:t>
            </a:r>
          </a:p>
        </p:txBody>
      </p:sp>
      <p:sp>
        <p:nvSpPr>
          <p:cNvPr id="11" name="Inhaltsplatzhalter 1">
            <a:extLst>
              <a:ext uri="{FF2B5EF4-FFF2-40B4-BE49-F238E27FC236}">
                <a16:creationId xmlns:a16="http://schemas.microsoft.com/office/drawing/2014/main" id="{FF716449-10E1-4AB9-9E46-506CC59E2E42}"/>
              </a:ext>
            </a:extLst>
          </p:cNvPr>
          <p:cNvSpPr txBox="1">
            <a:spLocks/>
          </p:cNvSpPr>
          <p:nvPr/>
        </p:nvSpPr>
        <p:spPr>
          <a:xfrm>
            <a:off x="438760" y="2940395"/>
            <a:ext cx="1203960"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Description:</a:t>
            </a:r>
          </a:p>
        </p:txBody>
      </p:sp>
      <p:sp>
        <p:nvSpPr>
          <p:cNvPr id="12" name="Inhaltsplatzhalter 1">
            <a:extLst>
              <a:ext uri="{FF2B5EF4-FFF2-40B4-BE49-F238E27FC236}">
                <a16:creationId xmlns:a16="http://schemas.microsoft.com/office/drawing/2014/main" id="{B2F1E1DC-6233-46A3-BB2E-3691D542659D}"/>
              </a:ext>
            </a:extLst>
          </p:cNvPr>
          <p:cNvSpPr txBox="1">
            <a:spLocks/>
          </p:cNvSpPr>
          <p:nvPr/>
        </p:nvSpPr>
        <p:spPr>
          <a:xfrm>
            <a:off x="387328" y="5292813"/>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Your tasks:</a:t>
            </a:r>
          </a:p>
        </p:txBody>
      </p:sp>
      <p:sp>
        <p:nvSpPr>
          <p:cNvPr id="13" name="Inhaltsplatzhalter 1">
            <a:extLst>
              <a:ext uri="{FF2B5EF4-FFF2-40B4-BE49-F238E27FC236}">
                <a16:creationId xmlns:a16="http://schemas.microsoft.com/office/drawing/2014/main" id="{64CCF137-C70F-4AAC-A4CA-4B31B5F7A4A2}"/>
              </a:ext>
            </a:extLst>
          </p:cNvPr>
          <p:cNvSpPr txBox="1">
            <a:spLocks/>
          </p:cNvSpPr>
          <p:nvPr/>
        </p:nvSpPr>
        <p:spPr>
          <a:xfrm>
            <a:off x="387328" y="6955946"/>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Your profile:</a:t>
            </a:r>
          </a:p>
        </p:txBody>
      </p:sp>
      <p:sp>
        <p:nvSpPr>
          <p:cNvPr id="14" name="Inhaltsplatzhalter 1">
            <a:extLst>
              <a:ext uri="{FF2B5EF4-FFF2-40B4-BE49-F238E27FC236}">
                <a16:creationId xmlns:a16="http://schemas.microsoft.com/office/drawing/2014/main" id="{D488ABAA-5F24-417B-868C-735F63F0751A}"/>
              </a:ext>
            </a:extLst>
          </p:cNvPr>
          <p:cNvSpPr txBox="1">
            <a:spLocks/>
          </p:cNvSpPr>
          <p:nvPr/>
        </p:nvSpPr>
        <p:spPr>
          <a:xfrm>
            <a:off x="387328" y="8693542"/>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Contact:</a:t>
            </a:r>
          </a:p>
        </p:txBody>
      </p:sp>
      <p:sp>
        <p:nvSpPr>
          <p:cNvPr id="15" name="Inhaltsplatzhalter 1">
            <a:extLst>
              <a:ext uri="{FF2B5EF4-FFF2-40B4-BE49-F238E27FC236}">
                <a16:creationId xmlns:a16="http://schemas.microsoft.com/office/drawing/2014/main" id="{B03F384F-094E-4023-B077-C5F2D83BFF08}"/>
              </a:ext>
            </a:extLst>
          </p:cNvPr>
          <p:cNvSpPr txBox="1">
            <a:spLocks/>
          </p:cNvSpPr>
          <p:nvPr/>
        </p:nvSpPr>
        <p:spPr>
          <a:xfrm>
            <a:off x="387328" y="8392709"/>
            <a:ext cx="2975524"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Interested? Any questions? - Contact us!</a:t>
            </a:r>
          </a:p>
        </p:txBody>
      </p:sp>
    </p:spTree>
    <p:extLst>
      <p:ext uri="{BB962C8B-B14F-4D97-AF65-F5344CB8AC3E}">
        <p14:creationId xmlns:p14="http://schemas.microsoft.com/office/powerpoint/2010/main" val="617448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jQ2HSjbqdES0lMI6AvtCZ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l3k5BGcC0aFzWCg_67D_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x6H.Q72BkaI1Ba5fy6k8g"/>
</p:tagLst>
</file>

<file path=ppt/theme/theme1.xml><?xml version="1.0" encoding="utf-8"?>
<a:theme xmlns:a="http://schemas.openxmlformats.org/drawingml/2006/main" name="thi_template_EI_Ausschreibun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292</Words>
  <Application>Microsoft Office PowerPoint</Application>
  <PresentationFormat>A4-Papier (210 x 297 mm)</PresentationFormat>
  <Paragraphs>22</Paragraphs>
  <Slides>1</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vt:i4>
      </vt:variant>
    </vt:vector>
  </HeadingPairs>
  <TitlesOfParts>
    <vt:vector size="7" baseType="lpstr">
      <vt:lpstr>Microsoft JhengHei</vt:lpstr>
      <vt:lpstr>Arial</vt:lpstr>
      <vt:lpstr>Calibri</vt:lpstr>
      <vt:lpstr>Wingdings</vt:lpstr>
      <vt:lpstr>thi_template_EI_Ausschreibungen</vt:lpstr>
      <vt:lpstr>think-cell Slide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dc:creator>
  <cp:lastModifiedBy>Schieber, Christina</cp:lastModifiedBy>
  <cp:revision>260</cp:revision>
  <cp:lastPrinted>2013-09-13T13:09:18Z</cp:lastPrinted>
  <dcterms:created xsi:type="dcterms:W3CDTF">2013-10-21T12:07:51Z</dcterms:created>
  <dcterms:modified xsi:type="dcterms:W3CDTF">2026-05-12T13:59:15Z</dcterms:modified>
</cp:coreProperties>
</file>