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75" r:id="rId2"/>
  </p:sldIdLst>
  <p:sldSz cx="6858000" cy="9906000" type="A4"/>
  <p:notesSz cx="6797675" cy="9926638"/>
  <p:custDataLst>
    <p:tags r:id="rId5"/>
  </p:custDataLst>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B"/>
    <a:srgbClr val="000000"/>
    <a:srgbClr val="96BE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94660"/>
  </p:normalViewPr>
  <p:slideViewPr>
    <p:cSldViewPr snapToGrid="0" snapToObjects="1">
      <p:cViewPr>
        <p:scale>
          <a:sx n="100" d="100"/>
          <a:sy n="100" d="100"/>
        </p:scale>
        <p:origin x="1200" y="48"/>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7" d="100"/>
          <a:sy n="97" d="100"/>
        </p:scale>
        <p:origin x="-3678" y="-90"/>
      </p:cViewPr>
      <p:guideLst>
        <p:guide orient="horz" pos="3127"/>
        <p:guide pos="2142"/>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AE13250-C537-B448-BED9-AF61DCF088B2}" type="datetimeFigureOut">
              <a:rPr lang="de-DE" smtClean="0"/>
              <a:pPr/>
              <a:t>12.05.2026</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6F4A695-7498-A74F-BC00-EA565901E75D}" type="slidenum">
              <a:rPr lang="de-DE" smtClean="0"/>
              <a:pPr/>
              <a:t>‹Nr.›</a:t>
            </a:fld>
            <a:endParaRPr lang="de-DE"/>
          </a:p>
        </p:txBody>
      </p:sp>
    </p:spTree>
    <p:extLst>
      <p:ext uri="{BB962C8B-B14F-4D97-AF65-F5344CB8AC3E}">
        <p14:creationId xmlns:p14="http://schemas.microsoft.com/office/powerpoint/2010/main" val="10557081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BF8C751-7494-BF40-8574-213D7890D13D}" type="datetimeFigureOut">
              <a:rPr lang="de-DE" smtClean="0"/>
              <a:pPr/>
              <a:t>12.05.2026</a:t>
            </a:fld>
            <a:endParaRPr lang="de-DE"/>
          </a:p>
        </p:txBody>
      </p:sp>
      <p:sp>
        <p:nvSpPr>
          <p:cNvPr id="4" name="Folienbildplatzhalter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6A48DAB-2417-E040-ADE8-0DE3F02E62F1}" type="slidenum">
              <a:rPr lang="de-DE" smtClean="0"/>
              <a:pPr/>
              <a:t>‹Nr.›</a:t>
            </a:fld>
            <a:endParaRPr lang="de-DE"/>
          </a:p>
        </p:txBody>
      </p:sp>
    </p:spTree>
    <p:extLst>
      <p:ext uri="{BB962C8B-B14F-4D97-AF65-F5344CB8AC3E}">
        <p14:creationId xmlns:p14="http://schemas.microsoft.com/office/powerpoint/2010/main" val="350247119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4" name="Inhaltsplatzhalter 3"/>
          <p:cNvSpPr>
            <a:spLocks noGrp="1"/>
          </p:cNvSpPr>
          <p:nvPr>
            <p:ph sz="quarter" idx="10" hasCustomPrompt="1"/>
          </p:nvPr>
        </p:nvSpPr>
        <p:spPr>
          <a:xfrm>
            <a:off x="404640" y="1375156"/>
            <a:ext cx="5153866" cy="315195"/>
          </a:xfrm>
          <a:prstGeom prst="rect">
            <a:avLst/>
          </a:prstGeom>
        </p:spPr>
        <p:txBody>
          <a:bodyPr/>
          <a:lstStyle>
            <a:lvl1pPr algn="ctr">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de-DE" dirty="0"/>
              <a:t>				Masterarbeit</a:t>
            </a:r>
          </a:p>
        </p:txBody>
      </p:sp>
      <p:sp>
        <p:nvSpPr>
          <p:cNvPr id="5" name="Inhaltsplatzhalter 3"/>
          <p:cNvSpPr>
            <a:spLocks noGrp="1"/>
          </p:cNvSpPr>
          <p:nvPr>
            <p:ph sz="quarter" idx="11" hasCustomPrompt="1"/>
          </p:nvPr>
        </p:nvSpPr>
        <p:spPr>
          <a:xfrm>
            <a:off x="404640" y="2068200"/>
            <a:ext cx="5153866" cy="578657"/>
          </a:xfrm>
          <a:prstGeom prst="rect">
            <a:avLst/>
          </a:prstGeom>
        </p:spPr>
        <p:txBody>
          <a:bodyPr/>
          <a:lstStyle>
            <a:lvl1pPr algn="ctr">
              <a:defRPr kumimoji="0" lang="de-DE" sz="1600" b="0" i="0" u="none" strike="noStrike" kern="1200" cap="none" spc="0" normalizeH="0" baseline="0" dirty="0" smtClean="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dirty="0"/>
              <a:t>‘‘Titel des Themas‘‘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p:txBody>
      </p:sp>
      <p:sp>
        <p:nvSpPr>
          <p:cNvPr id="9" name="Textplatzhalter 8"/>
          <p:cNvSpPr>
            <a:spLocks noGrp="1"/>
          </p:cNvSpPr>
          <p:nvPr>
            <p:ph type="body" sz="quarter" idx="12" hasCustomPrompt="1"/>
          </p:nvPr>
        </p:nvSpPr>
        <p:spPr>
          <a:xfrm>
            <a:off x="389890" y="3269269"/>
            <a:ext cx="5153867" cy="1097173"/>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5A9B"/>
                </a:solidFill>
                <a:effectLst/>
                <a:uLnTx/>
                <a:uFillTx/>
                <a:latin typeface="+mn-lt"/>
              </a:rPr>
              <a:t>Hier was allgemeines über zum Beispiel das Labor, wen wir suchen. Welche Möglichkeiten bestehen. Zugriff auf modernste Messmittel, Einblick in wissenschaftliche Arbeiten und so weiter. </a:t>
            </a:r>
          </a:p>
          <a:p>
            <a:pPr lvl="0"/>
            <a:endParaRPr lang="de-DE" dirty="0"/>
          </a:p>
          <a:p>
            <a:pPr lvl="0"/>
            <a:endParaRPr lang="de-DE" dirty="0"/>
          </a:p>
        </p:txBody>
      </p:sp>
      <p:sp>
        <p:nvSpPr>
          <p:cNvPr id="10" name="Textfeld 9"/>
          <p:cNvSpPr txBox="1"/>
          <p:nvPr userDrawn="1"/>
        </p:nvSpPr>
        <p:spPr>
          <a:xfrm>
            <a:off x="389888" y="2953884"/>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B</a:t>
            </a:r>
            <a:r>
              <a:rPr kumimoji="0" lang="de-DE" sz="1100" b="1" i="1" u="none" strike="noStrike" kern="1200" cap="none" spc="0" normalizeH="0" baseline="0" noProof="0" dirty="0">
                <a:ln>
                  <a:noFill/>
                </a:ln>
                <a:solidFill>
                  <a:srgbClr val="005A9B"/>
                </a:solidFill>
                <a:effectLst/>
                <a:uLnTx/>
                <a:uFillTx/>
                <a:latin typeface="+mn-lt"/>
              </a:rPr>
              <a:t>eschreibung:</a:t>
            </a:r>
          </a:p>
        </p:txBody>
      </p:sp>
      <p:sp>
        <p:nvSpPr>
          <p:cNvPr id="11" name="Textplatzhalter 8"/>
          <p:cNvSpPr>
            <a:spLocks noGrp="1"/>
          </p:cNvSpPr>
          <p:nvPr>
            <p:ph type="body" sz="quarter" idx="13" hasCustomPrompt="1"/>
          </p:nvPr>
        </p:nvSpPr>
        <p:spPr>
          <a:xfrm>
            <a:off x="389890" y="5620867"/>
            <a:ext cx="5153867" cy="1466853"/>
          </a:xfrm>
          <a:prstGeom prst="rect">
            <a:avLst/>
          </a:prstGeom>
        </p:spPr>
        <p:txBody>
          <a:bodyPr/>
          <a:lstStyle>
            <a:lvl1pPr marL="342900" marR="0" indent="-342900" algn="l" defTabSz="457200" rtl="0" eaLnBrk="1" fontAlgn="auto" latinLnBrk="0" hangingPunct="1">
              <a:lnSpc>
                <a:spcPts val="1600"/>
              </a:lnSpc>
              <a:spcBef>
                <a:spcPct val="20000"/>
              </a:spcBef>
              <a:spcAft>
                <a:spcPts val="0"/>
              </a:spcAft>
              <a:buClrTx/>
              <a:buSzPct val="100000"/>
              <a:buFontTx/>
              <a:buBlip>
                <a:blip r:embed="rId2"/>
              </a:buBlip>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5A9B"/>
                </a:solidFill>
                <a:effectLst/>
                <a:uLnTx/>
                <a:uFillTx/>
                <a:latin typeface="+mn-lt"/>
              </a:rPr>
              <a:t>Hier was allgemeines über zum Beispiel das Labor, wen wir suchen. Welche Möglichkeiten bestehen. Zugriff auf modernste Messmittel, Einblick in wissenschaftliche Arbeiten und so weiter.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rgbClr val="005A9B"/>
              </a:solidFill>
              <a:effectLst/>
              <a:uLnTx/>
              <a:uFillTx/>
              <a:latin typeface="+mn-lt"/>
            </a:endParaRP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Entwicklung und Aufbau eines Prototypen</a:t>
            </a:r>
            <a:endParaRPr kumimoji="0" lang="de-DE" sz="1400" b="1" i="0" u="none" strike="noStrike" kern="1200" cap="none" spc="0" normalizeH="0" baseline="0" noProof="0" dirty="0">
              <a:ln>
                <a:noFill/>
              </a:ln>
              <a:solidFill>
                <a:prstClr val="black"/>
              </a:solidFill>
              <a:effectLst/>
              <a:uLnTx/>
              <a:uFillTx/>
              <a:latin typeface="Arial"/>
            </a:endParaRP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Durchführung verschiedener Messmethoden</a:t>
            </a: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Dokumentation der Erkenntnisse</a:t>
            </a:r>
          </a:p>
        </p:txBody>
      </p:sp>
      <p:sp>
        <p:nvSpPr>
          <p:cNvPr id="12" name="Textfeld 11"/>
          <p:cNvSpPr txBox="1"/>
          <p:nvPr userDrawn="1"/>
        </p:nvSpPr>
        <p:spPr>
          <a:xfrm>
            <a:off x="389877" y="5295494"/>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I</a:t>
            </a:r>
            <a:r>
              <a:rPr kumimoji="0" lang="de-DE" sz="1100" b="1" i="1" u="none" strike="noStrike" kern="1200" cap="none" spc="0" normalizeH="0" baseline="0" noProof="0" dirty="0">
                <a:ln>
                  <a:noFill/>
                </a:ln>
                <a:solidFill>
                  <a:srgbClr val="005A9B"/>
                </a:solidFill>
                <a:effectLst/>
                <a:uLnTx/>
                <a:uFillTx/>
                <a:latin typeface="+mn-lt"/>
              </a:rPr>
              <a:t>hre </a:t>
            </a:r>
            <a:r>
              <a:rPr kumimoji="0" lang="de-DE" sz="1400" b="1" i="1" u="none" strike="noStrike" kern="1200" cap="none" spc="0" normalizeH="0" baseline="0" noProof="0" dirty="0">
                <a:ln>
                  <a:noFill/>
                </a:ln>
                <a:solidFill>
                  <a:srgbClr val="005A9B"/>
                </a:solidFill>
                <a:effectLst/>
                <a:uLnTx/>
                <a:uFillTx/>
                <a:latin typeface="+mn-lt"/>
              </a:rPr>
              <a:t>A</a:t>
            </a:r>
            <a:r>
              <a:rPr kumimoji="0" lang="de-DE" sz="1100" b="1" i="1" u="none" strike="noStrike" kern="1200" cap="none" spc="0" normalizeH="0" baseline="0" noProof="0" dirty="0">
                <a:ln>
                  <a:noFill/>
                </a:ln>
                <a:solidFill>
                  <a:srgbClr val="005A9B"/>
                </a:solidFill>
                <a:effectLst/>
                <a:uLnTx/>
                <a:uFillTx/>
                <a:latin typeface="+mn-lt"/>
              </a:rPr>
              <a:t>ufgaben:</a:t>
            </a:r>
          </a:p>
        </p:txBody>
      </p:sp>
      <p:sp>
        <p:nvSpPr>
          <p:cNvPr id="13" name="Textplatzhalter 8"/>
          <p:cNvSpPr>
            <a:spLocks noGrp="1"/>
          </p:cNvSpPr>
          <p:nvPr>
            <p:ph type="body" sz="quarter" idx="14" hasCustomPrompt="1"/>
          </p:nvPr>
        </p:nvSpPr>
        <p:spPr>
          <a:xfrm>
            <a:off x="389890" y="7302922"/>
            <a:ext cx="5531736" cy="1192210"/>
          </a:xfrm>
          <a:prstGeom prst="rect">
            <a:avLst/>
          </a:prstGeom>
        </p:spPr>
        <p:txBody>
          <a:bodyPr/>
          <a:lstStyle>
            <a:lvl1pPr marL="342900" marR="0" indent="-342900" algn="l"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lvl="0">
              <a:defRPr/>
            </a:pPr>
            <a:r>
              <a:rPr lang="de-DE" dirty="0">
                <a:latin typeface="+mn-lt"/>
                <a:cs typeface="Calibri"/>
              </a:rPr>
              <a:t>• </a:t>
            </a:r>
            <a:r>
              <a:rPr lang="de-DE" dirty="0"/>
              <a:t>Guter Umgang mit Simulationstools wie z.B. </a:t>
            </a:r>
            <a:r>
              <a:rPr lang="de-DE" dirty="0" err="1"/>
              <a:t>Matlab</a:t>
            </a:r>
            <a:r>
              <a:rPr lang="de-DE" dirty="0"/>
              <a:t>/</a:t>
            </a:r>
            <a:r>
              <a:rPr lang="de-DE" dirty="0" err="1"/>
              <a:t>Simulink</a:t>
            </a:r>
            <a:r>
              <a:rPr lang="de-DE" dirty="0"/>
              <a:t>, </a:t>
            </a:r>
            <a:r>
              <a:rPr lang="de-DE" dirty="0" err="1"/>
              <a:t>Pspice</a:t>
            </a:r>
            <a:r>
              <a:rPr lang="de-DE" dirty="0"/>
              <a:t> wünschenswert</a:t>
            </a:r>
          </a:p>
          <a:p>
            <a:pPr lvl="0">
              <a:defRPr/>
            </a:pPr>
            <a:r>
              <a:rPr lang="de-DE" dirty="0">
                <a:cs typeface="Calibri"/>
              </a:rPr>
              <a:t>• </a:t>
            </a:r>
            <a:r>
              <a:rPr lang="de-DE" dirty="0"/>
              <a:t>Affinität an praktischen Aufgaben</a:t>
            </a:r>
          </a:p>
          <a:p>
            <a:pPr lvl="0">
              <a:defRPr/>
            </a:pPr>
            <a:r>
              <a:rPr lang="de-DE" dirty="0">
                <a:cs typeface="Calibri"/>
              </a:rPr>
              <a:t>• </a:t>
            </a:r>
            <a:r>
              <a:rPr lang="de-DE" dirty="0"/>
              <a:t>Spaß an Herausforderungen</a:t>
            </a:r>
          </a:p>
          <a:p>
            <a:pPr lvl="0">
              <a:defRPr/>
            </a:pPr>
            <a:r>
              <a:rPr lang="de-DE" dirty="0">
                <a:cs typeface="Calibri"/>
              </a:rPr>
              <a:t>• </a:t>
            </a:r>
            <a:r>
              <a:rPr lang="de-DE" dirty="0"/>
              <a:t>Gute Team-, Organisations- und Kommunikationsfähigkeit</a:t>
            </a:r>
          </a:p>
          <a:p>
            <a:pPr lvl="0">
              <a:defRPr/>
            </a:pPr>
            <a:r>
              <a:rPr lang="de-DE" dirty="0">
                <a:cs typeface="Calibri"/>
              </a:rPr>
              <a:t>• </a:t>
            </a:r>
            <a:r>
              <a:rPr lang="de-DE" dirty="0"/>
              <a:t>Hohes Maß an Eigeninitiative, Engagement sowie eine selbstständige  Arbeitsweise </a:t>
            </a:r>
          </a:p>
        </p:txBody>
      </p:sp>
      <p:sp>
        <p:nvSpPr>
          <p:cNvPr id="14" name="Textfeld 13"/>
          <p:cNvSpPr txBox="1"/>
          <p:nvPr userDrawn="1"/>
        </p:nvSpPr>
        <p:spPr>
          <a:xfrm>
            <a:off x="389878" y="6906979"/>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I</a:t>
            </a:r>
            <a:r>
              <a:rPr kumimoji="0" lang="de-DE" sz="1100" b="1" i="1" u="none" strike="noStrike" kern="1200" cap="none" spc="0" normalizeH="0" baseline="0" noProof="0" dirty="0">
                <a:ln>
                  <a:noFill/>
                </a:ln>
                <a:solidFill>
                  <a:srgbClr val="005A9B"/>
                </a:solidFill>
                <a:effectLst/>
                <a:uLnTx/>
                <a:uFillTx/>
                <a:latin typeface="+mn-lt"/>
              </a:rPr>
              <a:t>hr </a:t>
            </a:r>
            <a:r>
              <a:rPr kumimoji="0" lang="de-DE" sz="1400" b="1" i="1" u="none" strike="noStrike" kern="1200" cap="none" spc="0" normalizeH="0" baseline="0" noProof="0" dirty="0">
                <a:ln>
                  <a:noFill/>
                </a:ln>
                <a:solidFill>
                  <a:srgbClr val="005A9B"/>
                </a:solidFill>
                <a:effectLst/>
                <a:uLnTx/>
                <a:uFillTx/>
                <a:latin typeface="+mn-lt"/>
              </a:rPr>
              <a:t>P</a:t>
            </a:r>
            <a:r>
              <a:rPr kumimoji="0" lang="de-DE" sz="1100" b="1" i="1" u="none" strike="noStrike" kern="1200" cap="none" spc="0" normalizeH="0" baseline="0" noProof="0" dirty="0">
                <a:ln>
                  <a:noFill/>
                </a:ln>
                <a:solidFill>
                  <a:srgbClr val="005A9B"/>
                </a:solidFill>
                <a:effectLst/>
                <a:uLnTx/>
                <a:uFillTx/>
                <a:latin typeface="+mn-lt"/>
              </a:rPr>
              <a:t>rofil:</a:t>
            </a:r>
          </a:p>
        </p:txBody>
      </p:sp>
      <p:sp>
        <p:nvSpPr>
          <p:cNvPr id="15" name="Textfeld 14"/>
          <p:cNvSpPr txBox="1"/>
          <p:nvPr userDrawn="1"/>
        </p:nvSpPr>
        <p:spPr>
          <a:xfrm>
            <a:off x="389884" y="8431725"/>
            <a:ext cx="5153866" cy="27699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1" i="1" u="none" strike="noStrike" kern="1200" cap="none" spc="0" normalizeH="0" baseline="0" noProof="0" dirty="0">
                <a:ln>
                  <a:noFill/>
                </a:ln>
                <a:solidFill>
                  <a:srgbClr val="005A9B"/>
                </a:solidFill>
                <a:effectLst/>
                <a:uLnTx/>
                <a:uFillTx/>
                <a:latin typeface="+mn-lt"/>
              </a:rPr>
              <a:t>Interesse? Fragen? – Kontaktieren Sie uns!</a:t>
            </a:r>
          </a:p>
        </p:txBody>
      </p:sp>
      <p:sp>
        <p:nvSpPr>
          <p:cNvPr id="16" name="Textplatzhalter 8"/>
          <p:cNvSpPr>
            <a:spLocks noGrp="1"/>
          </p:cNvSpPr>
          <p:nvPr>
            <p:ph type="body" sz="quarter" idx="15" hasCustomPrompt="1"/>
          </p:nvPr>
        </p:nvSpPr>
        <p:spPr>
          <a:xfrm>
            <a:off x="389884" y="8978791"/>
            <a:ext cx="1829742" cy="563076"/>
          </a:xfrm>
          <a:prstGeom prst="rect">
            <a:avLst/>
          </a:prstGeom>
        </p:spPr>
        <p:txBody>
          <a:bodyPr/>
          <a:lstStyle>
            <a:lvl1pPr marL="342900" marR="0" indent="-342900" algn="ctr"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r>
              <a:rPr lang="de-DE" sz="1200" b="1" dirty="0">
                <a:solidFill>
                  <a:srgbClr val="005A9B"/>
                </a:solidFill>
              </a:rPr>
              <a:t>M. Eng. Fabian Steger</a:t>
            </a:r>
            <a:endParaRPr lang="de-DE" sz="1200" b="1" baseline="0" dirty="0">
              <a:solidFill>
                <a:srgbClr val="005A9B"/>
              </a:solidFill>
            </a:endParaRPr>
          </a:p>
          <a:p>
            <a:r>
              <a:rPr lang="de-DE" sz="1200" b="0" baseline="0" dirty="0">
                <a:solidFill>
                  <a:srgbClr val="005A9B"/>
                </a:solidFill>
              </a:rPr>
              <a:t>Fabian.Steger@thi.de</a:t>
            </a:r>
            <a:endParaRPr lang="de-DE" sz="1200" b="0" dirty="0">
              <a:solidFill>
                <a:srgbClr val="005A9B"/>
              </a:solidFill>
            </a:endParaRPr>
          </a:p>
        </p:txBody>
      </p:sp>
      <p:sp>
        <p:nvSpPr>
          <p:cNvPr id="17" name="Textplatzhalter 8"/>
          <p:cNvSpPr>
            <a:spLocks noGrp="1"/>
          </p:cNvSpPr>
          <p:nvPr>
            <p:ph type="body" sz="quarter" idx="16" hasCustomPrompt="1"/>
          </p:nvPr>
        </p:nvSpPr>
        <p:spPr>
          <a:xfrm>
            <a:off x="2393923" y="8973430"/>
            <a:ext cx="2975524" cy="563076"/>
          </a:xfrm>
          <a:prstGeom prst="rect">
            <a:avLst/>
          </a:prstGeom>
        </p:spPr>
        <p:txBody>
          <a:bodyPr/>
          <a:lstStyle>
            <a:lvl1pPr marL="342900" marR="0" indent="-342900" algn="ctr"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r>
              <a:rPr lang="de-DE" sz="1200" b="1" dirty="0">
                <a:solidFill>
                  <a:srgbClr val="005A9B"/>
                </a:solidFill>
              </a:rPr>
              <a:t>Prof.</a:t>
            </a:r>
            <a:r>
              <a:rPr lang="de-DE" sz="1200" b="1" baseline="0" dirty="0">
                <a:solidFill>
                  <a:srgbClr val="005A9B"/>
                </a:solidFill>
              </a:rPr>
              <a:t> Dr. Hans-Georg Schweiger</a:t>
            </a:r>
          </a:p>
          <a:p>
            <a:r>
              <a:rPr lang="de-DE" sz="1200" b="0" baseline="0" dirty="0">
                <a:solidFill>
                  <a:srgbClr val="005A9B"/>
                </a:solidFill>
              </a:rPr>
              <a:t>Hans-Georg.Schweiger@thi.de</a:t>
            </a:r>
            <a:endParaRPr lang="de-DE" sz="1200" b="0" dirty="0">
              <a:solidFill>
                <a:srgbClr val="005A9B"/>
              </a:solidFill>
            </a:endParaRPr>
          </a:p>
        </p:txBody>
      </p:sp>
      <p:sp>
        <p:nvSpPr>
          <p:cNvPr id="18" name="Textfeld 17"/>
          <p:cNvSpPr txBox="1"/>
          <p:nvPr userDrawn="1"/>
        </p:nvSpPr>
        <p:spPr>
          <a:xfrm>
            <a:off x="389879" y="8699897"/>
            <a:ext cx="5153866" cy="27699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1" i="1" u="none" strike="noStrike" kern="1200" cap="none" spc="0" normalizeH="0" baseline="0" noProof="0" dirty="0">
                <a:ln>
                  <a:noFill/>
                </a:ln>
                <a:solidFill>
                  <a:srgbClr val="005A9B"/>
                </a:solidFill>
                <a:effectLst/>
                <a:uLnTx/>
                <a:uFillTx/>
                <a:latin typeface="+mn-lt"/>
              </a:rPr>
              <a:t>Kontakt:</a:t>
            </a:r>
          </a:p>
        </p:txBody>
      </p:sp>
    </p:spTree>
    <p:extLst>
      <p:ext uri="{BB962C8B-B14F-4D97-AF65-F5344CB8AC3E}">
        <p14:creationId xmlns:p14="http://schemas.microsoft.com/office/powerpoint/2010/main" val="3234235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2.xml"/><Relationship Id="rId7" Type="http://schemas.openxmlformats.org/officeDocument/2006/relationships/oleObject" Target="../embeddings/oleObject1.bin"/><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image" Target="../media/image4.jpg"/><Relationship Id="rId5" Type="http://schemas.openxmlformats.org/officeDocument/2006/relationships/tags" Target="../tags/tag4.xml"/><Relationship Id="rId10" Type="http://schemas.openxmlformats.org/officeDocument/2006/relationships/image" Target="../media/image3.png"/><Relationship Id="rId4" Type="http://schemas.openxmlformats.org/officeDocument/2006/relationships/tags" Target="../tags/tag3.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3"/>
            </p:custDataLst>
            <p:extLst>
              <p:ext uri="{D42A27DB-BD31-4B8C-83A1-F6EECF244321}">
                <p14:modId xmlns:p14="http://schemas.microsoft.com/office/powerpoint/2010/main" val="1664696723"/>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7" imgW="360" imgH="360" progId="TCLayout.ActiveDocument.1">
                  <p:embed/>
                </p:oleObj>
              </mc:Choice>
              <mc:Fallback>
                <p:oleObj name="think-cell Slide" r:id="rId7" imgW="360" imgH="360" progId="TCLayout.ActiveDocument.1">
                  <p:embed/>
                  <p:pic>
                    <p:nvPicPr>
                      <p:cNvPr id="0" name="Picture 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183" name="Picture 15" descr="D:\DCIM\100_FUJI\DSCF0544.JPG"/>
          <p:cNvPicPr>
            <a:picLocks noChangeAspect="1" noChangeArrowheads="1"/>
          </p:cNvPicPr>
          <p:nvPr userDrawn="1">
            <p:custDataLst>
              <p:tags r:id="rId4"/>
            </p:custDataLst>
          </p:nvPr>
        </p:nvPicPr>
        <p:blipFill rotWithShape="1">
          <a:blip r:embed="rId9">
            <a:extLst>
              <a:ext uri="{28A0092B-C50C-407E-A947-70E740481C1C}">
                <a14:useLocalDpi xmlns:a14="http://schemas.microsoft.com/office/drawing/2010/main" val="0"/>
              </a:ext>
            </a:extLst>
          </a:blip>
          <a:srcRect/>
          <a:stretch/>
        </p:blipFill>
        <p:spPr bwMode="auto">
          <a:xfrm>
            <a:off x="4713799" y="-8"/>
            <a:ext cx="2160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Rechtwinkliges Dreieck 7"/>
          <p:cNvSpPr/>
          <p:nvPr userDrawn="1">
            <p:custDataLst>
              <p:tags r:id="rId5"/>
            </p:custDataLst>
          </p:nvPr>
        </p:nvSpPr>
        <p:spPr>
          <a:xfrm>
            <a:off x="4689986" y="-8"/>
            <a:ext cx="2168014" cy="6784800"/>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winkliges Dreieck 1"/>
          <p:cNvSpPr/>
          <p:nvPr userDrawn="1">
            <p:custDataLst>
              <p:tags r:id="rId6"/>
            </p:custDataLst>
          </p:nvPr>
        </p:nvSpPr>
        <p:spPr>
          <a:xfrm flipH="1">
            <a:off x="4713799" y="3426000"/>
            <a:ext cx="2160000" cy="6480000"/>
          </a:xfrm>
          <a:prstGeom prst="rtTriangle">
            <a:avLst/>
          </a:prstGeom>
          <a:solidFill>
            <a:srgbClr val="96BE00">
              <a:alpha val="69804"/>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3" name="Grafik 2"/>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42826" y="233916"/>
            <a:ext cx="1174534" cy="1020726"/>
          </a:xfrm>
          <a:prstGeom prst="rect">
            <a:avLst/>
          </a:prstGeom>
        </p:spPr>
      </p:pic>
      <p:pic>
        <p:nvPicPr>
          <p:cNvPr id="5" name="Grafik 4"/>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098282" y="233916"/>
            <a:ext cx="2110782" cy="991942"/>
          </a:xfrm>
          <a:prstGeom prst="rect">
            <a:avLst/>
          </a:prstGeom>
        </p:spPr>
      </p:pic>
    </p:spTree>
    <p:extLst>
      <p:ext uri="{BB962C8B-B14F-4D97-AF65-F5344CB8AC3E}">
        <p14:creationId xmlns:p14="http://schemas.microsoft.com/office/powerpoint/2010/main" val="3686625903"/>
      </p:ext>
    </p:extLst>
  </p:cSld>
  <p:clrMap bg1="lt1" tx1="dk1" bg2="lt2" tx2="dk2" accent1="accent1" accent2="accent2" accent3="accent3" accent4="accent4" accent5="accent5" accent6="accent6" hlink="hlink" folHlink="folHlink"/>
  <p:sldLayoutIdLst>
    <p:sldLayoutId id="2147483650" r:id="rId1"/>
  </p:sldLayoutIdLst>
  <p:hf hdr="0" dt="0"/>
  <p:txStyles>
    <p:titleStyle>
      <a:lvl1pPr algn="r" defTabSz="457200" rtl="0" eaLnBrk="1" latinLnBrk="0" hangingPunct="1">
        <a:lnSpc>
          <a:spcPts val="3000"/>
        </a:lnSpc>
        <a:spcBef>
          <a:spcPct val="0"/>
        </a:spcBef>
        <a:buNone/>
        <a:defRPr sz="3000" i="1" kern="1200">
          <a:solidFill>
            <a:srgbClr val="005A9B"/>
          </a:solidFill>
          <a:latin typeface="Arial"/>
          <a:ea typeface="+mj-ea"/>
          <a:cs typeface="Arial"/>
        </a:defRPr>
      </a:lvl1pPr>
    </p:titleStyle>
    <p:bodyStyle>
      <a:lvl1pPr marL="0" indent="0" algn="l" defTabSz="457200" rtl="0" eaLnBrk="1" latinLnBrk="0" hangingPunct="1">
        <a:lnSpc>
          <a:spcPts val="1800"/>
        </a:lnSpc>
        <a:spcBef>
          <a:spcPts val="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quarter" idx="10"/>
          </p:nvPr>
        </p:nvSpPr>
        <p:spPr>
          <a:xfrm>
            <a:off x="404641" y="1623202"/>
            <a:ext cx="5153866" cy="315195"/>
          </a:xfrm>
        </p:spPr>
        <p:txBody>
          <a:bodyPr/>
          <a:lstStyle/>
          <a:p>
            <a:r>
              <a:rPr lang="de-DE" dirty="0"/>
              <a:t>Abschlussarbeit</a:t>
            </a:r>
          </a:p>
        </p:txBody>
      </p:sp>
      <p:sp>
        <p:nvSpPr>
          <p:cNvPr id="3" name="Inhaltsplatzhalter 2"/>
          <p:cNvSpPr>
            <a:spLocks noGrp="1"/>
          </p:cNvSpPr>
          <p:nvPr>
            <p:ph sz="quarter" idx="11"/>
          </p:nvPr>
        </p:nvSpPr>
        <p:spPr>
          <a:xfrm>
            <a:off x="404640" y="2171071"/>
            <a:ext cx="5153866" cy="400680"/>
          </a:xfrm>
        </p:spPr>
        <p:txBody>
          <a:bodyPr/>
          <a:lstStyle/>
          <a:p>
            <a:pPr lvl="0"/>
            <a:r>
              <a:rPr lang="de-DE" dirty="0"/>
              <a:t>„Degradationsverhalten von Schmelzsicherungen“</a:t>
            </a:r>
          </a:p>
        </p:txBody>
      </p:sp>
      <p:sp>
        <p:nvSpPr>
          <p:cNvPr id="4" name="Textplatzhalter 3"/>
          <p:cNvSpPr>
            <a:spLocks noGrp="1"/>
          </p:cNvSpPr>
          <p:nvPr>
            <p:ph type="body" sz="quarter" idx="12"/>
          </p:nvPr>
        </p:nvSpPr>
        <p:spPr>
          <a:xfrm>
            <a:off x="404639" y="3226405"/>
            <a:ext cx="5153867" cy="2145695"/>
          </a:xfrm>
        </p:spPr>
        <p:txBody>
          <a:bodyPr/>
          <a:lstStyle/>
          <a:p>
            <a:pPr algn="just"/>
            <a:r>
              <a:rPr lang="de-DE" dirty="0"/>
              <a:t>Im Rahmen der Abschlussarbeit wird das Degradationsverhalten von Schmelzsicherungen untersucht. In der Praxis werden Schmelzsicherungen zum Schutz elektrischer Systeme vor Überstrom und Kurzschluss eingesetzt. Ein wichtiges Beispiel ist die Absicherung von Hochvoltbatterien in Elektrofahrzeugen, um Schäden und Sicherheitsrisiken zu vermeiden. Ziel Ihrer Arbeit ist die Entwicklung eines Degradationsverhalten in Abhängigkeit von Temperaturbelastungen. Die zu verwendenden Feinsicherungen wurden bereits unter drei verschiedenen Temperaturbedingungen belastet und stehen zur weiteren Aufarbeitung bereit. Aufgabe der Arbeit ist die metallografische Präparation der Proben (Einbetten in Harz) sowie die anschließende Untersuchung und Auswertung der gebildeten intermetallischen Phasen mittels Mikroskopie und Software „Image J“. Ergänzend sollen EDX-Analysen zur Materialcharakterisierung durchgeführt werden.</a:t>
            </a:r>
          </a:p>
        </p:txBody>
      </p:sp>
      <p:sp>
        <p:nvSpPr>
          <p:cNvPr id="5" name="Textplatzhalter 4"/>
          <p:cNvSpPr>
            <a:spLocks noGrp="1"/>
          </p:cNvSpPr>
          <p:nvPr>
            <p:ph type="body" sz="quarter" idx="13"/>
          </p:nvPr>
        </p:nvSpPr>
        <p:spPr>
          <a:xfrm>
            <a:off x="404640" y="5578027"/>
            <a:ext cx="5153867" cy="1213003"/>
          </a:xfrm>
        </p:spPr>
        <p:txBody>
          <a:bodyPr/>
          <a:lstStyle/>
          <a:p>
            <a:pPr>
              <a:buFont typeface="Arial" panose="020B0604020202020204" pitchFamily="34" charset="0"/>
              <a:buChar char="•"/>
            </a:pPr>
            <a:r>
              <a:rPr lang="de-DE" dirty="0"/>
              <a:t>Recherche / Hintergrund: Kupfer-Zinn-Legierungsbildung</a:t>
            </a:r>
          </a:p>
          <a:p>
            <a:pPr>
              <a:buFont typeface="Arial" panose="020B0604020202020204" pitchFamily="34" charset="0"/>
              <a:buChar char="•"/>
            </a:pPr>
            <a:r>
              <a:rPr lang="de-DE" dirty="0"/>
              <a:t>Metallographische Probenaufbereitung </a:t>
            </a:r>
          </a:p>
          <a:p>
            <a:pPr>
              <a:buFont typeface="Arial" panose="020B0604020202020204" pitchFamily="34" charset="0"/>
              <a:buChar char="•"/>
            </a:pPr>
            <a:r>
              <a:rPr lang="de-DE" dirty="0"/>
              <a:t>Auswertung der gebildeten Intermetallische Phase (IMC)</a:t>
            </a:r>
          </a:p>
          <a:p>
            <a:pPr>
              <a:buFont typeface="Arial" panose="020B0604020202020204" pitchFamily="34" charset="0"/>
              <a:buChar char="•"/>
            </a:pPr>
            <a:r>
              <a:rPr lang="de-DE" dirty="0"/>
              <a:t>Untersuchung der Phasen mittels Energiedispersive Röntgenspektroskopie (EDX)-Analysen</a:t>
            </a:r>
          </a:p>
          <a:p>
            <a:pPr marL="0" indent="0">
              <a:buNone/>
            </a:pPr>
            <a:endParaRPr lang="de-DE" dirty="0"/>
          </a:p>
        </p:txBody>
      </p:sp>
      <p:sp>
        <p:nvSpPr>
          <p:cNvPr id="6" name="Textplatzhalter 5"/>
          <p:cNvSpPr>
            <a:spLocks noGrp="1"/>
          </p:cNvSpPr>
          <p:nvPr>
            <p:ph type="body" sz="quarter" idx="14"/>
          </p:nvPr>
        </p:nvSpPr>
        <p:spPr>
          <a:xfrm>
            <a:off x="389884" y="7182435"/>
            <a:ext cx="5531736" cy="1213003"/>
          </a:xfrm>
        </p:spPr>
        <p:txBody>
          <a:bodyPr/>
          <a:lstStyle/>
          <a:p>
            <a:pPr lvl="0"/>
            <a:r>
              <a:rPr lang="de-DE" dirty="0"/>
              <a:t>•	Studium im Bereich Maschinenbau, Elektromobilität, Fahrzeugtechnik, </a:t>
            </a:r>
          </a:p>
          <a:p>
            <a:pPr lvl="0"/>
            <a:r>
              <a:rPr lang="de-DE" dirty="0"/>
              <a:t>	Ingenieurwesen  oder vergleichbar</a:t>
            </a:r>
          </a:p>
          <a:p>
            <a:pPr>
              <a:buFont typeface="Arial" panose="020B0604020202020204" pitchFamily="34" charset="0"/>
              <a:buChar char="•"/>
            </a:pPr>
            <a:r>
              <a:rPr lang="de-DE" dirty="0"/>
              <a:t>Grundkenntnisse in Messtechnik oder Werkstoffanalyse </a:t>
            </a:r>
          </a:p>
          <a:p>
            <a:pPr>
              <a:buFont typeface="Arial" panose="020B0604020202020204" pitchFamily="34" charset="0"/>
              <a:buChar char="•"/>
            </a:pPr>
            <a:r>
              <a:rPr lang="de-DE" dirty="0"/>
              <a:t>Interesse an Elektromobilität und Batteriesystemen</a:t>
            </a:r>
          </a:p>
          <a:p>
            <a:pPr>
              <a:buFont typeface="Arial" panose="020B0604020202020204" pitchFamily="34" charset="0"/>
              <a:buChar char="•"/>
            </a:pPr>
            <a:r>
              <a:rPr lang="de-DE" dirty="0"/>
              <a:t>Selbstständige und strukturierte Arbeitsweise</a:t>
            </a:r>
          </a:p>
        </p:txBody>
      </p:sp>
      <p:sp>
        <p:nvSpPr>
          <p:cNvPr id="9" name="Textfeld 8"/>
          <p:cNvSpPr txBox="1"/>
          <p:nvPr/>
        </p:nvSpPr>
        <p:spPr>
          <a:xfrm>
            <a:off x="5467066" y="94784"/>
            <a:ext cx="1488553" cy="338554"/>
          </a:xfrm>
          <a:prstGeom prst="rect">
            <a:avLst/>
          </a:prstGeom>
          <a:noFill/>
        </p:spPr>
        <p:txBody>
          <a:bodyPr wrap="square" rtlCol="0">
            <a:spAutoFit/>
          </a:bodyPr>
          <a:lstStyle/>
          <a:p>
            <a:r>
              <a:rPr lang="de-DE" sz="1600" b="1" dirty="0">
                <a:solidFill>
                  <a:schemeClr val="bg1"/>
                </a:solidFill>
              </a:rPr>
              <a:t>Juni 2026</a:t>
            </a:r>
          </a:p>
        </p:txBody>
      </p:sp>
      <p:sp>
        <p:nvSpPr>
          <p:cNvPr id="10" name="Textfeld 9">
            <a:extLst>
              <a:ext uri="{FF2B5EF4-FFF2-40B4-BE49-F238E27FC236}">
                <a16:creationId xmlns:a16="http://schemas.microsoft.com/office/drawing/2014/main" id="{97E02275-6822-83CA-8EA6-8294A14EDF13}"/>
              </a:ext>
            </a:extLst>
          </p:cNvPr>
          <p:cNvSpPr txBox="1"/>
          <p:nvPr/>
        </p:nvSpPr>
        <p:spPr>
          <a:xfrm>
            <a:off x="457200" y="8966200"/>
            <a:ext cx="4927600" cy="761555"/>
          </a:xfrm>
          <a:prstGeom prst="rect">
            <a:avLst/>
          </a:prstGeom>
          <a:noFill/>
        </p:spPr>
        <p:txBody>
          <a:bodyPr wrap="square" rtlCol="0">
            <a:spAutoFit/>
          </a:bodyPr>
          <a:lstStyle/>
          <a:p>
            <a:pPr marL="342900" indent="-342900">
              <a:lnSpc>
                <a:spcPts val="1600"/>
              </a:lnSpc>
              <a:spcBef>
                <a:spcPct val="20000"/>
              </a:spcBef>
              <a:buSzPct val="100000"/>
            </a:pPr>
            <a:r>
              <a:rPr lang="de-DE" sz="1100" dirty="0">
                <a:solidFill>
                  <a:srgbClr val="005A9B"/>
                </a:solidFill>
              </a:rPr>
              <a:t>Prof. Dr. Hans-Georg Schweiger		Hans-Georg.Schweiger@thi.de		 </a:t>
            </a:r>
          </a:p>
          <a:p>
            <a:pPr marL="342900" indent="-342900">
              <a:lnSpc>
                <a:spcPts val="1600"/>
              </a:lnSpc>
              <a:spcBef>
                <a:spcPct val="20000"/>
              </a:spcBef>
              <a:buSzPct val="100000"/>
            </a:pPr>
            <a:r>
              <a:rPr lang="de-DE" sz="1100" dirty="0">
                <a:solidFill>
                  <a:srgbClr val="005A9B"/>
                </a:solidFill>
              </a:rPr>
              <a:t>Prof. Dr.-Ing. Ulrich Tetzlaff 		Ulrich.Tetzlaff@thi.de</a:t>
            </a:r>
          </a:p>
          <a:p>
            <a:pPr marL="342900" indent="-342900">
              <a:lnSpc>
                <a:spcPts val="1600"/>
              </a:lnSpc>
              <a:spcBef>
                <a:spcPct val="20000"/>
              </a:spcBef>
              <a:buSzPct val="100000"/>
            </a:pPr>
            <a:r>
              <a:rPr lang="de-DE" sz="1100" dirty="0">
                <a:solidFill>
                  <a:srgbClr val="005A9B"/>
                </a:solidFill>
              </a:rPr>
              <a:t>Dr. Susanne Lott			Susanne.Lott@thi.de</a:t>
            </a:r>
          </a:p>
        </p:txBody>
      </p:sp>
    </p:spTree>
    <p:extLst>
      <p:ext uri="{BB962C8B-B14F-4D97-AF65-F5344CB8AC3E}">
        <p14:creationId xmlns:p14="http://schemas.microsoft.com/office/powerpoint/2010/main" val="6174489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13"/>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jQ2HSjbqdES0lMI6AvtCZ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Zl3k5BGcC0aFzWCg_67D_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Ax6H.Q72BkaI1Ba5fy6k8g"/>
</p:tagLst>
</file>

<file path=ppt/theme/theme1.xml><?xml version="1.0" encoding="utf-8"?>
<a:theme xmlns:a="http://schemas.openxmlformats.org/drawingml/2006/main" name="thi_template_EI_Ausschreibung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226</Words>
  <Application>Microsoft Office PowerPoint</Application>
  <PresentationFormat>A4-Papier (210 x 297 mm)</PresentationFormat>
  <Paragraphs>16</Paragraphs>
  <Slides>1</Slides>
  <Notes>0</Notes>
  <HiddenSlides>0</HiddenSlides>
  <MMClips>0</MMClips>
  <ScaleCrop>false</ScaleCrop>
  <HeadingPairs>
    <vt:vector size="8" baseType="variant">
      <vt:variant>
        <vt:lpstr>Verwendete Schriftarten</vt:lpstr>
      </vt:variant>
      <vt:variant>
        <vt:i4>2</vt:i4>
      </vt:variant>
      <vt:variant>
        <vt:lpstr>Design</vt:lpstr>
      </vt:variant>
      <vt:variant>
        <vt:i4>1</vt:i4>
      </vt:variant>
      <vt:variant>
        <vt:lpstr>Eingebettete OLE-Server</vt:lpstr>
      </vt:variant>
      <vt:variant>
        <vt:i4>1</vt:i4>
      </vt:variant>
      <vt:variant>
        <vt:lpstr>Folientitel</vt:lpstr>
      </vt:variant>
      <vt:variant>
        <vt:i4>1</vt:i4>
      </vt:variant>
    </vt:vector>
  </HeadingPairs>
  <TitlesOfParts>
    <vt:vector size="5" baseType="lpstr">
      <vt:lpstr>Arial</vt:lpstr>
      <vt:lpstr>Calibri</vt:lpstr>
      <vt:lpstr>thi_template_EI_Ausschreibungen</vt:lpstr>
      <vt:lpstr>think-cell Slide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Michael</dc:creator>
  <cp:lastModifiedBy>Lott, Susanne</cp:lastModifiedBy>
  <cp:revision>184</cp:revision>
  <cp:lastPrinted>2013-09-13T13:09:18Z</cp:lastPrinted>
  <dcterms:created xsi:type="dcterms:W3CDTF">2013-10-21T12:07:51Z</dcterms:created>
  <dcterms:modified xsi:type="dcterms:W3CDTF">2026-05-12T10:30:33Z</dcterms:modified>
</cp:coreProperties>
</file>