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75" r:id="rId2"/>
  </p:sldIdLst>
  <p:sldSz cx="6858000" cy="9906000" type="A4"/>
  <p:notesSz cx="6797675" cy="9926638"/>
  <p:custDataLst>
    <p:tags r:id="rId5"/>
  </p:custDataLst>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B"/>
    <a:srgbClr val="000000"/>
    <a:srgbClr val="96BE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4660"/>
  </p:normalViewPr>
  <p:slideViewPr>
    <p:cSldViewPr snapToGrid="0" snapToObjects="1">
      <p:cViewPr>
        <p:scale>
          <a:sx n="80" d="100"/>
          <a:sy n="80" d="100"/>
        </p:scale>
        <p:origin x="1636" y="40"/>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7" d="100"/>
          <a:sy n="97" d="100"/>
        </p:scale>
        <p:origin x="-3678" y="-90"/>
      </p:cViewPr>
      <p:guideLst>
        <p:guide orient="horz" pos="3127"/>
        <p:guide pos="2142"/>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AE13250-C537-B448-BED9-AF61DCF088B2}" type="datetimeFigureOut">
              <a:rPr lang="de-DE" smtClean="0"/>
              <a:pPr/>
              <a:t>12.05.2026</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6F4A695-7498-A74F-BC00-EA565901E75D}" type="slidenum">
              <a:rPr lang="de-DE" smtClean="0"/>
              <a:pPr/>
              <a:t>‹Nr.›</a:t>
            </a:fld>
            <a:endParaRPr lang="de-DE"/>
          </a:p>
        </p:txBody>
      </p:sp>
    </p:spTree>
    <p:extLst>
      <p:ext uri="{BB962C8B-B14F-4D97-AF65-F5344CB8AC3E}">
        <p14:creationId xmlns:p14="http://schemas.microsoft.com/office/powerpoint/2010/main" val="10557081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BF8C751-7494-BF40-8574-213D7890D13D}" type="datetimeFigureOut">
              <a:rPr lang="de-DE" smtClean="0"/>
              <a:pPr/>
              <a:t>12.05.2026</a:t>
            </a:fld>
            <a:endParaRPr lang="de-DE"/>
          </a:p>
        </p:txBody>
      </p:sp>
      <p:sp>
        <p:nvSpPr>
          <p:cNvPr id="4" name="Folienbildplatzhalter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6A48DAB-2417-E040-ADE8-0DE3F02E62F1}" type="slidenum">
              <a:rPr lang="de-DE" smtClean="0"/>
              <a:pPr/>
              <a:t>‹Nr.›</a:t>
            </a:fld>
            <a:endParaRPr lang="de-DE"/>
          </a:p>
        </p:txBody>
      </p:sp>
    </p:spTree>
    <p:extLst>
      <p:ext uri="{BB962C8B-B14F-4D97-AF65-F5344CB8AC3E}">
        <p14:creationId xmlns:p14="http://schemas.microsoft.com/office/powerpoint/2010/main" val="35024711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48DAB-2417-E040-ADE8-0DE3F02E62F1}" type="slidenum">
              <a:rPr lang="de-DE" smtClean="0"/>
              <a:pPr/>
              <a:t>1</a:t>
            </a:fld>
            <a:endParaRPr lang="de-DE"/>
          </a:p>
        </p:txBody>
      </p:sp>
    </p:spTree>
    <p:extLst>
      <p:ext uri="{BB962C8B-B14F-4D97-AF65-F5344CB8AC3E}">
        <p14:creationId xmlns:p14="http://schemas.microsoft.com/office/powerpoint/2010/main" val="2206589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4" name="Inhaltsplatzhalter 3"/>
          <p:cNvSpPr>
            <a:spLocks noGrp="1"/>
          </p:cNvSpPr>
          <p:nvPr>
            <p:ph sz="quarter" idx="10" hasCustomPrompt="1"/>
          </p:nvPr>
        </p:nvSpPr>
        <p:spPr>
          <a:xfrm>
            <a:off x="404640" y="1375156"/>
            <a:ext cx="5153866" cy="315195"/>
          </a:xfrm>
          <a:prstGeom prst="rect">
            <a:avLst/>
          </a:prstGeom>
        </p:spPr>
        <p:txBody>
          <a:bodyPr/>
          <a:lstStyle>
            <a:lvl1pPr algn="ctr">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de-DE" dirty="0"/>
              <a:t>				Masterarbeit</a:t>
            </a:r>
          </a:p>
        </p:txBody>
      </p:sp>
      <p:sp>
        <p:nvSpPr>
          <p:cNvPr id="5" name="Inhaltsplatzhalter 3"/>
          <p:cNvSpPr>
            <a:spLocks noGrp="1"/>
          </p:cNvSpPr>
          <p:nvPr>
            <p:ph sz="quarter" idx="11" hasCustomPrompt="1"/>
          </p:nvPr>
        </p:nvSpPr>
        <p:spPr>
          <a:xfrm>
            <a:off x="404640" y="2068200"/>
            <a:ext cx="5153866" cy="578657"/>
          </a:xfrm>
          <a:prstGeom prst="rect">
            <a:avLst/>
          </a:prstGeom>
        </p:spPr>
        <p:txBody>
          <a:bodyPr/>
          <a:lstStyle>
            <a:lvl1pPr algn="ctr">
              <a:defRPr kumimoji="0" lang="de-DE" sz="1600" b="0"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dirty="0"/>
              <a:t>‘‘Titel des Themas‘‘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p:txBody>
      </p:sp>
      <p:sp>
        <p:nvSpPr>
          <p:cNvPr id="9" name="Textplatzhalter 8"/>
          <p:cNvSpPr>
            <a:spLocks noGrp="1"/>
          </p:cNvSpPr>
          <p:nvPr>
            <p:ph type="body" sz="quarter" idx="12" hasCustomPrompt="1"/>
          </p:nvPr>
        </p:nvSpPr>
        <p:spPr>
          <a:xfrm>
            <a:off x="389890" y="3269269"/>
            <a:ext cx="5153867" cy="1097173"/>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lvl="0"/>
            <a:endParaRPr lang="de-DE" dirty="0"/>
          </a:p>
          <a:p>
            <a:pPr lvl="0"/>
            <a:endParaRPr lang="de-DE" dirty="0"/>
          </a:p>
        </p:txBody>
      </p:sp>
      <p:sp>
        <p:nvSpPr>
          <p:cNvPr id="10" name="Textfeld 9"/>
          <p:cNvSpPr txBox="1"/>
          <p:nvPr userDrawn="1"/>
        </p:nvSpPr>
        <p:spPr>
          <a:xfrm>
            <a:off x="389888" y="295388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B</a:t>
            </a:r>
            <a:r>
              <a:rPr kumimoji="0" lang="de-DE" sz="1100" b="1" i="1" u="none" strike="noStrike" kern="1200" cap="none" spc="0" normalizeH="0" baseline="0" noProof="0" dirty="0">
                <a:ln>
                  <a:noFill/>
                </a:ln>
                <a:solidFill>
                  <a:srgbClr val="005A9B"/>
                </a:solidFill>
                <a:effectLst/>
                <a:uLnTx/>
                <a:uFillTx/>
                <a:latin typeface="+mn-lt"/>
              </a:rPr>
              <a:t>eschreibung:</a:t>
            </a:r>
          </a:p>
        </p:txBody>
      </p:sp>
      <p:sp>
        <p:nvSpPr>
          <p:cNvPr id="11" name="Textplatzhalter 8"/>
          <p:cNvSpPr>
            <a:spLocks noGrp="1"/>
          </p:cNvSpPr>
          <p:nvPr>
            <p:ph type="body" sz="quarter" idx="13" hasCustomPrompt="1"/>
          </p:nvPr>
        </p:nvSpPr>
        <p:spPr>
          <a:xfrm>
            <a:off x="389890" y="5620867"/>
            <a:ext cx="5153867" cy="1466853"/>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Blip>
                <a:blip r:embed="rId2"/>
              </a:buBlip>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rgbClr val="005A9B"/>
              </a:solidFill>
              <a:effectLst/>
              <a:uLnTx/>
              <a:uFillTx/>
              <a:latin typeface="+mn-lt"/>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Entwicklung und Aufbau eines Prototypen</a:t>
            </a:r>
            <a:endParaRPr kumimoji="0" lang="de-DE" sz="1400" b="1" i="0" u="none" strike="noStrike" kern="1200" cap="none" spc="0" normalizeH="0" baseline="0" noProof="0" dirty="0">
              <a:ln>
                <a:noFill/>
              </a:ln>
              <a:solidFill>
                <a:prstClr val="black"/>
              </a:solidFill>
              <a:effectLst/>
              <a:uLnTx/>
              <a:uFillTx/>
              <a:latin typeface="Arial"/>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Durchführung verschiedener Messmethoden</a:t>
            </a: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Dokumentation der Erkenntnisse</a:t>
            </a:r>
          </a:p>
        </p:txBody>
      </p:sp>
      <p:sp>
        <p:nvSpPr>
          <p:cNvPr id="12" name="Textfeld 11"/>
          <p:cNvSpPr txBox="1"/>
          <p:nvPr userDrawn="1"/>
        </p:nvSpPr>
        <p:spPr>
          <a:xfrm>
            <a:off x="389877" y="529549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hre </a:t>
            </a:r>
            <a:r>
              <a:rPr kumimoji="0" lang="de-DE" sz="1400" b="1" i="1" u="none" strike="noStrike" kern="1200" cap="none" spc="0" normalizeH="0" baseline="0" noProof="0" dirty="0">
                <a:ln>
                  <a:noFill/>
                </a:ln>
                <a:solidFill>
                  <a:srgbClr val="005A9B"/>
                </a:solidFill>
                <a:effectLst/>
                <a:uLnTx/>
                <a:uFillTx/>
                <a:latin typeface="+mn-lt"/>
              </a:rPr>
              <a:t>A</a:t>
            </a:r>
            <a:r>
              <a:rPr kumimoji="0" lang="de-DE" sz="1100" b="1" i="1" u="none" strike="noStrike" kern="1200" cap="none" spc="0" normalizeH="0" baseline="0" noProof="0" dirty="0">
                <a:ln>
                  <a:noFill/>
                </a:ln>
                <a:solidFill>
                  <a:srgbClr val="005A9B"/>
                </a:solidFill>
                <a:effectLst/>
                <a:uLnTx/>
                <a:uFillTx/>
                <a:latin typeface="+mn-lt"/>
              </a:rPr>
              <a:t>ufgaben:</a:t>
            </a:r>
          </a:p>
        </p:txBody>
      </p:sp>
      <p:sp>
        <p:nvSpPr>
          <p:cNvPr id="13" name="Textplatzhalter 8"/>
          <p:cNvSpPr>
            <a:spLocks noGrp="1"/>
          </p:cNvSpPr>
          <p:nvPr>
            <p:ph type="body" sz="quarter" idx="14" hasCustomPrompt="1"/>
          </p:nvPr>
        </p:nvSpPr>
        <p:spPr>
          <a:xfrm>
            <a:off x="389890" y="7302922"/>
            <a:ext cx="5531736" cy="1192210"/>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lvl="0">
              <a:defRPr/>
            </a:pPr>
            <a:r>
              <a:rPr lang="de-DE" dirty="0">
                <a:latin typeface="+mn-lt"/>
                <a:cs typeface="Calibri"/>
              </a:rPr>
              <a:t>• </a:t>
            </a:r>
            <a:r>
              <a:rPr lang="de-DE" dirty="0"/>
              <a:t>Guter Umgang mit Simulationstools wie z.B. </a:t>
            </a:r>
            <a:r>
              <a:rPr lang="de-DE" dirty="0" err="1"/>
              <a:t>Matlab</a:t>
            </a:r>
            <a:r>
              <a:rPr lang="de-DE" dirty="0"/>
              <a:t>/</a:t>
            </a:r>
            <a:r>
              <a:rPr lang="de-DE" dirty="0" err="1"/>
              <a:t>Simulink</a:t>
            </a:r>
            <a:r>
              <a:rPr lang="de-DE" dirty="0"/>
              <a:t>, </a:t>
            </a:r>
            <a:r>
              <a:rPr lang="de-DE" dirty="0" err="1"/>
              <a:t>Pspice</a:t>
            </a:r>
            <a:r>
              <a:rPr lang="de-DE" dirty="0"/>
              <a:t> wünschenswert</a:t>
            </a:r>
          </a:p>
          <a:p>
            <a:pPr lvl="0">
              <a:defRPr/>
            </a:pPr>
            <a:r>
              <a:rPr lang="de-DE" dirty="0">
                <a:cs typeface="Calibri"/>
              </a:rPr>
              <a:t>• </a:t>
            </a:r>
            <a:r>
              <a:rPr lang="de-DE" dirty="0"/>
              <a:t>Affinität an praktischen Aufgaben</a:t>
            </a:r>
          </a:p>
          <a:p>
            <a:pPr lvl="0">
              <a:defRPr/>
            </a:pPr>
            <a:r>
              <a:rPr lang="de-DE" dirty="0">
                <a:cs typeface="Calibri"/>
              </a:rPr>
              <a:t>• </a:t>
            </a:r>
            <a:r>
              <a:rPr lang="de-DE" dirty="0"/>
              <a:t>Spaß an Herausforderungen</a:t>
            </a:r>
          </a:p>
          <a:p>
            <a:pPr lvl="0">
              <a:defRPr/>
            </a:pPr>
            <a:r>
              <a:rPr lang="de-DE" dirty="0">
                <a:cs typeface="Calibri"/>
              </a:rPr>
              <a:t>• </a:t>
            </a:r>
            <a:r>
              <a:rPr lang="de-DE" dirty="0"/>
              <a:t>Gute Team-, Organisations- und Kommunikationsfähigkeit</a:t>
            </a:r>
          </a:p>
          <a:p>
            <a:pPr lvl="0">
              <a:defRPr/>
            </a:pPr>
            <a:r>
              <a:rPr lang="de-DE" dirty="0">
                <a:cs typeface="Calibri"/>
              </a:rPr>
              <a:t>• </a:t>
            </a:r>
            <a:r>
              <a:rPr lang="de-DE" dirty="0"/>
              <a:t>Hohes Maß an Eigeninitiative, Engagement sowie eine selbstständige  Arbeitsweise </a:t>
            </a:r>
          </a:p>
        </p:txBody>
      </p:sp>
      <p:sp>
        <p:nvSpPr>
          <p:cNvPr id="14" name="Textfeld 13"/>
          <p:cNvSpPr txBox="1"/>
          <p:nvPr userDrawn="1"/>
        </p:nvSpPr>
        <p:spPr>
          <a:xfrm>
            <a:off x="389878" y="6906979"/>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 </a:t>
            </a:r>
            <a:r>
              <a:rPr kumimoji="0" lang="de-DE" sz="1400" b="1" i="1" u="none" strike="noStrike" kern="1200" cap="none" spc="0" normalizeH="0" baseline="0" noProof="0" dirty="0">
                <a:ln>
                  <a:noFill/>
                </a:ln>
                <a:solidFill>
                  <a:srgbClr val="005A9B"/>
                </a:solidFill>
                <a:effectLst/>
                <a:uLnTx/>
                <a:uFillTx/>
                <a:latin typeface="+mn-lt"/>
              </a:rPr>
              <a:t>P</a:t>
            </a:r>
            <a:r>
              <a:rPr kumimoji="0" lang="de-DE" sz="1100" b="1" i="1" u="none" strike="noStrike" kern="1200" cap="none" spc="0" normalizeH="0" baseline="0" noProof="0" dirty="0">
                <a:ln>
                  <a:noFill/>
                </a:ln>
                <a:solidFill>
                  <a:srgbClr val="005A9B"/>
                </a:solidFill>
                <a:effectLst/>
                <a:uLnTx/>
                <a:uFillTx/>
                <a:latin typeface="+mn-lt"/>
              </a:rPr>
              <a:t>rofil:</a:t>
            </a:r>
          </a:p>
        </p:txBody>
      </p:sp>
      <p:sp>
        <p:nvSpPr>
          <p:cNvPr id="15" name="Textfeld 14"/>
          <p:cNvSpPr txBox="1"/>
          <p:nvPr userDrawn="1"/>
        </p:nvSpPr>
        <p:spPr>
          <a:xfrm>
            <a:off x="389884" y="8431725"/>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Interesse? Fragen? – Kontaktieren Sie uns!</a:t>
            </a:r>
          </a:p>
        </p:txBody>
      </p:sp>
      <p:sp>
        <p:nvSpPr>
          <p:cNvPr id="16" name="Textplatzhalter 8"/>
          <p:cNvSpPr>
            <a:spLocks noGrp="1"/>
          </p:cNvSpPr>
          <p:nvPr>
            <p:ph type="body" sz="quarter" idx="15" hasCustomPrompt="1"/>
          </p:nvPr>
        </p:nvSpPr>
        <p:spPr>
          <a:xfrm>
            <a:off x="389884" y="8978791"/>
            <a:ext cx="1829742"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M. Eng. Fabian Steger</a:t>
            </a:r>
            <a:endParaRPr lang="de-DE" sz="1200" b="1" baseline="0" dirty="0">
              <a:solidFill>
                <a:srgbClr val="005A9B"/>
              </a:solidFill>
            </a:endParaRPr>
          </a:p>
          <a:p>
            <a:r>
              <a:rPr lang="de-DE" sz="1200" b="0" baseline="0" dirty="0">
                <a:solidFill>
                  <a:srgbClr val="005A9B"/>
                </a:solidFill>
              </a:rPr>
              <a:t>Fabian.Steger@thi.de</a:t>
            </a:r>
            <a:endParaRPr lang="de-DE" sz="1200" b="0" dirty="0">
              <a:solidFill>
                <a:srgbClr val="005A9B"/>
              </a:solidFill>
            </a:endParaRPr>
          </a:p>
        </p:txBody>
      </p:sp>
      <p:sp>
        <p:nvSpPr>
          <p:cNvPr id="17" name="Textplatzhalter 8"/>
          <p:cNvSpPr>
            <a:spLocks noGrp="1"/>
          </p:cNvSpPr>
          <p:nvPr>
            <p:ph type="body" sz="quarter" idx="16" hasCustomPrompt="1"/>
          </p:nvPr>
        </p:nvSpPr>
        <p:spPr>
          <a:xfrm>
            <a:off x="2393923" y="8973430"/>
            <a:ext cx="2975524"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Prof.</a:t>
            </a:r>
            <a:r>
              <a:rPr lang="de-DE" sz="1200" b="1" baseline="0" dirty="0">
                <a:solidFill>
                  <a:srgbClr val="005A9B"/>
                </a:solidFill>
              </a:rPr>
              <a:t> Dr. Hans-Georg Schweiger</a:t>
            </a:r>
          </a:p>
          <a:p>
            <a:r>
              <a:rPr lang="de-DE" sz="1200" b="0" baseline="0" dirty="0">
                <a:solidFill>
                  <a:srgbClr val="005A9B"/>
                </a:solidFill>
              </a:rPr>
              <a:t>Hans-Georg.Schweiger@thi.de</a:t>
            </a:r>
            <a:endParaRPr lang="de-DE" sz="1200" b="0" dirty="0">
              <a:solidFill>
                <a:srgbClr val="005A9B"/>
              </a:solidFill>
            </a:endParaRPr>
          </a:p>
        </p:txBody>
      </p:sp>
      <p:sp>
        <p:nvSpPr>
          <p:cNvPr id="18" name="Textfeld 17"/>
          <p:cNvSpPr txBox="1"/>
          <p:nvPr userDrawn="1"/>
        </p:nvSpPr>
        <p:spPr>
          <a:xfrm>
            <a:off x="389879" y="8699897"/>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Kontakt:</a:t>
            </a:r>
          </a:p>
        </p:txBody>
      </p:sp>
    </p:spTree>
    <p:extLst>
      <p:ext uri="{BB962C8B-B14F-4D97-AF65-F5344CB8AC3E}">
        <p14:creationId xmlns:p14="http://schemas.microsoft.com/office/powerpoint/2010/main" val="3234235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xml"/><Relationship Id="rId7" Type="http://schemas.openxmlformats.org/officeDocument/2006/relationships/oleObject" Target="../embeddings/oleObject1.bin"/><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image" Target="../media/image4.jpg"/><Relationship Id="rId5" Type="http://schemas.openxmlformats.org/officeDocument/2006/relationships/tags" Target="../tags/tag4.xml"/><Relationship Id="rId10" Type="http://schemas.openxmlformats.org/officeDocument/2006/relationships/image" Target="../media/image3.png"/><Relationship Id="rId4" Type="http://schemas.openxmlformats.org/officeDocument/2006/relationships/tags" Target="../tags/tag3.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3"/>
            </p:custDataLst>
            <p:extLst>
              <p:ext uri="{D42A27DB-BD31-4B8C-83A1-F6EECF244321}">
                <p14:modId xmlns:p14="http://schemas.microsoft.com/office/powerpoint/2010/main" val="1664696723"/>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7" imgW="360" imgH="360" progId="TCLayout.ActiveDocument.1">
                  <p:embed/>
                </p:oleObj>
              </mc:Choice>
              <mc:Fallback>
                <p:oleObj name="think-cell Slide" r:id="rId7" imgW="360" imgH="360" progId="TCLayout.ActiveDocument.1">
                  <p:embed/>
                  <p:pic>
                    <p:nvPicPr>
                      <p:cNvPr id="4" name="Objekt 3" hidden="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83" name="Picture 15" descr="D:\DCIM\100_FUJI\DSCF0544.JPG"/>
          <p:cNvPicPr>
            <a:picLocks noChangeAspect="1" noChangeArrowheads="1"/>
          </p:cNvPicPr>
          <p:nvPr userDrawn="1">
            <p:custDataLst>
              <p:tags r:id="rId4"/>
            </p:custDataLst>
          </p:nvPr>
        </p:nvPicPr>
        <p:blipFill rotWithShape="1">
          <a:blip r:embed="rId9">
            <a:extLst>
              <a:ext uri="{28A0092B-C50C-407E-A947-70E740481C1C}">
                <a14:useLocalDpi xmlns:a14="http://schemas.microsoft.com/office/drawing/2010/main" val="0"/>
              </a:ext>
            </a:extLst>
          </a:blip>
          <a:srcRect/>
          <a:stretch/>
        </p:blipFill>
        <p:spPr bwMode="auto">
          <a:xfrm>
            <a:off x="4713799" y="-8"/>
            <a:ext cx="2160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Rechtwinkliges Dreieck 7"/>
          <p:cNvSpPr/>
          <p:nvPr userDrawn="1">
            <p:custDataLst>
              <p:tags r:id="rId5"/>
            </p:custDataLst>
          </p:nvPr>
        </p:nvSpPr>
        <p:spPr>
          <a:xfrm>
            <a:off x="4689986" y="-8"/>
            <a:ext cx="2168014" cy="6784800"/>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winkliges Dreieck 1"/>
          <p:cNvSpPr/>
          <p:nvPr userDrawn="1">
            <p:custDataLst>
              <p:tags r:id="rId6"/>
            </p:custDataLst>
          </p:nvPr>
        </p:nvSpPr>
        <p:spPr>
          <a:xfrm flipH="1">
            <a:off x="4713799" y="3426000"/>
            <a:ext cx="2160000" cy="6480000"/>
          </a:xfrm>
          <a:prstGeom prst="rtTriangle">
            <a:avLst/>
          </a:prstGeom>
          <a:solidFill>
            <a:srgbClr val="96BE00">
              <a:alpha val="69804"/>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 name="Grafik 2"/>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42826" y="233916"/>
            <a:ext cx="1174534" cy="1020726"/>
          </a:xfrm>
          <a:prstGeom prst="rect">
            <a:avLst/>
          </a:prstGeom>
        </p:spPr>
      </p:pic>
      <p:pic>
        <p:nvPicPr>
          <p:cNvPr id="5" name="Grafik 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098282" y="233916"/>
            <a:ext cx="2110782" cy="991942"/>
          </a:xfrm>
          <a:prstGeom prst="rect">
            <a:avLst/>
          </a:prstGeom>
        </p:spPr>
      </p:pic>
    </p:spTree>
    <p:extLst>
      <p:ext uri="{BB962C8B-B14F-4D97-AF65-F5344CB8AC3E}">
        <p14:creationId xmlns:p14="http://schemas.microsoft.com/office/powerpoint/2010/main" val="3686625903"/>
      </p:ext>
    </p:extLst>
  </p:cSld>
  <p:clrMap bg1="lt1" tx1="dk1" bg2="lt2" tx2="dk2" accent1="accent1" accent2="accent2" accent3="accent3" accent4="accent4" accent5="accent5" accent6="accent6" hlink="hlink" folHlink="folHlink"/>
  <p:sldLayoutIdLst>
    <p:sldLayoutId id="2147483650" r:id="rId1"/>
  </p:sldLayoutIdLst>
  <p:hf hdr="0" dt="0"/>
  <p:txStyles>
    <p:titleStyle>
      <a:lvl1pPr algn="r" defTabSz="457200" rtl="0" eaLnBrk="1" latinLnBrk="0" hangingPunct="1">
        <a:lnSpc>
          <a:spcPts val="3000"/>
        </a:lnSpc>
        <a:spcBef>
          <a:spcPct val="0"/>
        </a:spcBef>
        <a:buNone/>
        <a:defRPr sz="3000" i="1" kern="1200">
          <a:solidFill>
            <a:srgbClr val="005A9B"/>
          </a:solidFill>
          <a:latin typeface="Arial"/>
          <a:ea typeface="+mj-ea"/>
          <a:cs typeface="Arial"/>
        </a:defRPr>
      </a:lvl1pPr>
    </p:titleStyle>
    <p:bodyStyle>
      <a:lvl1pPr marL="0" indent="0" algn="l" defTabSz="457200" rtl="0" eaLnBrk="1" latinLnBrk="0" hangingPunct="1">
        <a:lnSpc>
          <a:spcPts val="1800"/>
        </a:lnSpc>
        <a:spcBef>
          <a:spcPts val="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quarter" idx="10"/>
          </p:nvPr>
        </p:nvSpPr>
        <p:spPr>
          <a:xfrm>
            <a:off x="404641" y="1623202"/>
            <a:ext cx="5153866" cy="315195"/>
          </a:xfrm>
        </p:spPr>
        <p:txBody>
          <a:bodyPr/>
          <a:lstStyle/>
          <a:p>
            <a:r>
              <a:rPr lang="de-DE" dirty="0"/>
              <a:t>Thesis</a:t>
            </a:r>
          </a:p>
        </p:txBody>
      </p:sp>
      <p:sp>
        <p:nvSpPr>
          <p:cNvPr id="3" name="Inhaltsplatzhalter 2"/>
          <p:cNvSpPr>
            <a:spLocks noGrp="1"/>
          </p:cNvSpPr>
          <p:nvPr>
            <p:ph sz="quarter" idx="11"/>
          </p:nvPr>
        </p:nvSpPr>
        <p:spPr>
          <a:xfrm>
            <a:off x="255167" y="1992414"/>
            <a:ext cx="5153866" cy="774233"/>
          </a:xfrm>
        </p:spPr>
        <p:txBody>
          <a:bodyPr/>
          <a:lstStyle/>
          <a:p>
            <a:r>
              <a:rPr lang="en-US" dirty="0"/>
              <a:t>“Impact of </a:t>
            </a:r>
            <a:r>
              <a:rPr lang="en-US"/>
              <a:t>experimental setup </a:t>
            </a:r>
            <a:r>
              <a:rPr lang="en-US" dirty="0"/>
              <a:t>on the Reproducibility of Electrochemical Impedance Spectra in Lithium‑Ion Cells”</a:t>
            </a:r>
          </a:p>
        </p:txBody>
      </p:sp>
      <p:sp>
        <p:nvSpPr>
          <p:cNvPr id="4" name="Textplatzhalter 3"/>
          <p:cNvSpPr>
            <a:spLocks noGrp="1"/>
          </p:cNvSpPr>
          <p:nvPr>
            <p:ph type="body" sz="quarter" idx="12"/>
          </p:nvPr>
        </p:nvSpPr>
        <p:spPr>
          <a:xfrm>
            <a:off x="489929" y="3225123"/>
            <a:ext cx="5361159" cy="2178834"/>
          </a:xfrm>
        </p:spPr>
        <p:txBody>
          <a:bodyPr/>
          <a:lstStyle/>
          <a:p>
            <a:r>
              <a:rPr lang="en-US" dirty="0"/>
              <a:t>At the C-ECOS institute, impedance spectroscopy measurements are routinely performed using a Zahner impedance analyzer together with a standardized cell holder. This combination provides highly reproducible results, primarily because of the fixed mechanical and electrical conditions. However, when measuring cells of different sizes and shapes, the setup changes from time to time. In these cases, we have repeatedly observed significant deviations in the impedance spectra. These variations can often be traced back to differences in cell contact, such as changes in contact resistance, mechanical stability, the geometry of the current path, or the variability introduced by manual placement. Since impedance spectroscopy is extremely sensitive to such influences, even small differences in contacting can distort key features of the spectrum. The goal of this work is to systematically investigate various changes in our setup to quantify their impact on the measured impedance, and identify which configurations produce stable and reproducible results</a:t>
            </a:r>
            <a:r>
              <a:rPr lang="en-GB" dirty="0"/>
              <a:t>.</a:t>
            </a:r>
            <a:endParaRPr lang="de-DE" dirty="0"/>
          </a:p>
        </p:txBody>
      </p:sp>
      <p:sp>
        <p:nvSpPr>
          <p:cNvPr id="5" name="Textplatzhalter 4"/>
          <p:cNvSpPr>
            <a:spLocks noGrp="1"/>
          </p:cNvSpPr>
          <p:nvPr>
            <p:ph type="body" sz="quarter" idx="13"/>
          </p:nvPr>
        </p:nvSpPr>
        <p:spPr>
          <a:xfrm>
            <a:off x="397504" y="5661516"/>
            <a:ext cx="5599920" cy="1527655"/>
          </a:xfrm>
        </p:spPr>
        <p:txBody>
          <a:bodyPr/>
          <a:lstStyle/>
          <a:p>
            <a:pPr marL="285750" indent="-285750">
              <a:spcAft>
                <a:spcPts val="600"/>
              </a:spcAft>
              <a:buFont typeface="Wingdings" panose="05000000000000000000" pitchFamily="2" charset="2"/>
              <a:buChar char="§"/>
            </a:pPr>
            <a:r>
              <a:rPr lang="en-US" sz="1000" dirty="0">
                <a:ea typeface="Microsoft JhengHei" panose="020B0604030504040204" pitchFamily="34" charset="-120"/>
              </a:rPr>
              <a:t>Literature research on impedance spectroscopy on lithium-ion cells</a:t>
            </a:r>
          </a:p>
          <a:p>
            <a:pPr marL="285750" indent="-285750">
              <a:spcAft>
                <a:spcPts val="600"/>
              </a:spcAft>
              <a:buFont typeface="Wingdings" panose="05000000000000000000" pitchFamily="2" charset="2"/>
              <a:buChar char="§"/>
            </a:pPr>
            <a:r>
              <a:rPr lang="en-US" sz="1000" dirty="0">
                <a:ea typeface="Microsoft JhengHei" panose="020B0604030504040204" pitchFamily="34" charset="-120"/>
              </a:rPr>
              <a:t>Market analysis of commercially available cell holders</a:t>
            </a:r>
          </a:p>
          <a:p>
            <a:pPr marL="285750" indent="-285750">
              <a:spcAft>
                <a:spcPts val="600"/>
              </a:spcAft>
              <a:buFont typeface="Wingdings" panose="05000000000000000000" pitchFamily="2" charset="2"/>
              <a:buChar char="§"/>
            </a:pPr>
            <a:r>
              <a:rPr lang="en-US" sz="1000" dirty="0">
                <a:ea typeface="Microsoft JhengHei" panose="020B0604030504040204" pitchFamily="34" charset="-120"/>
              </a:rPr>
              <a:t>Experiments with different cell holders</a:t>
            </a:r>
          </a:p>
        </p:txBody>
      </p:sp>
      <p:sp>
        <p:nvSpPr>
          <p:cNvPr id="6" name="Textplatzhalter 5"/>
          <p:cNvSpPr>
            <a:spLocks noGrp="1"/>
          </p:cNvSpPr>
          <p:nvPr>
            <p:ph type="body" sz="quarter" idx="14"/>
          </p:nvPr>
        </p:nvSpPr>
        <p:spPr>
          <a:xfrm>
            <a:off x="404641" y="7282536"/>
            <a:ext cx="5531736" cy="1028203"/>
          </a:xfrm>
        </p:spPr>
        <p:txBody>
          <a:bodyPr/>
          <a:lstStyle/>
          <a:p>
            <a:pPr marL="285750" indent="-285750">
              <a:spcAft>
                <a:spcPts val="600"/>
              </a:spcAft>
              <a:buFont typeface="Wingdings" panose="05000000000000000000" pitchFamily="2" charset="2"/>
              <a:buChar char="§"/>
            </a:pPr>
            <a:r>
              <a:rPr lang="en-US" sz="1000" dirty="0">
                <a:ea typeface="Microsoft JhengHei" panose="020B0604030504040204" pitchFamily="34" charset="-120"/>
              </a:rPr>
              <a:t>Basic knowledge of measurement techniques and lithium-ion batteries</a:t>
            </a:r>
          </a:p>
          <a:p>
            <a:pPr marL="285750" indent="-285750">
              <a:spcAft>
                <a:spcPts val="600"/>
              </a:spcAft>
              <a:buFont typeface="Wingdings" panose="05000000000000000000" pitchFamily="2" charset="2"/>
              <a:buChar char="§"/>
            </a:pPr>
            <a:r>
              <a:rPr lang="en-US" sz="1000" dirty="0">
                <a:ea typeface="Microsoft JhengHei" panose="020B0604030504040204" pitchFamily="34" charset="-120"/>
              </a:rPr>
              <a:t>Interest in experimental work and data analysis</a:t>
            </a:r>
          </a:p>
          <a:p>
            <a:pPr marL="285750" indent="-285750">
              <a:spcAft>
                <a:spcPts val="600"/>
              </a:spcAft>
              <a:buFont typeface="Wingdings" panose="05000000000000000000" pitchFamily="2" charset="2"/>
              <a:buChar char="§"/>
            </a:pPr>
            <a:r>
              <a:rPr lang="en-US" sz="1000" dirty="0">
                <a:ea typeface="Microsoft JhengHei" panose="020B0604030504040204" pitchFamily="34" charset="-120"/>
              </a:rPr>
              <a:t>Reliable and systematic working methods</a:t>
            </a:r>
            <a:endParaRPr lang="de-DE" sz="1000" dirty="0">
              <a:ea typeface="Microsoft JhengHei" panose="020B0604030504040204" pitchFamily="34" charset="-120"/>
            </a:endParaRPr>
          </a:p>
        </p:txBody>
      </p:sp>
      <p:sp>
        <p:nvSpPr>
          <p:cNvPr id="7" name="Textplatzhalter 6"/>
          <p:cNvSpPr>
            <a:spLocks noGrp="1"/>
          </p:cNvSpPr>
          <p:nvPr>
            <p:ph type="body" sz="quarter" idx="15"/>
          </p:nvPr>
        </p:nvSpPr>
        <p:spPr>
          <a:xfrm>
            <a:off x="389884" y="8978791"/>
            <a:ext cx="2442216" cy="563076"/>
          </a:xfrm>
        </p:spPr>
        <p:txBody>
          <a:bodyPr/>
          <a:lstStyle/>
          <a:p>
            <a:pPr algn="l"/>
            <a:r>
              <a:rPr lang="de-DE" sz="1000" dirty="0"/>
              <a:t>Christina Schieber </a:t>
            </a:r>
          </a:p>
          <a:p>
            <a:pPr algn="l"/>
            <a:r>
              <a:rPr lang="de-DE" sz="1000" dirty="0"/>
              <a:t>E-Mail: christina.schieber@carissma.eu</a:t>
            </a:r>
          </a:p>
        </p:txBody>
      </p:sp>
      <p:sp>
        <p:nvSpPr>
          <p:cNvPr id="8" name="Textplatzhalter 7"/>
          <p:cNvSpPr>
            <a:spLocks noGrp="1"/>
          </p:cNvSpPr>
          <p:nvPr>
            <p:ph type="body" sz="quarter" idx="16"/>
          </p:nvPr>
        </p:nvSpPr>
        <p:spPr/>
        <p:txBody>
          <a:bodyPr/>
          <a:lstStyle/>
          <a:p>
            <a:r>
              <a:rPr lang="de-DE" sz="1000" dirty="0"/>
              <a:t>Prof. Dr. Hans-Georg Schweiger</a:t>
            </a:r>
          </a:p>
          <a:p>
            <a:r>
              <a:rPr lang="de-DE" sz="1000" dirty="0"/>
              <a:t>Hans-Georg.Schweiger@thi.de</a:t>
            </a:r>
          </a:p>
        </p:txBody>
      </p:sp>
      <p:sp>
        <p:nvSpPr>
          <p:cNvPr id="9" name="Textfeld 8"/>
          <p:cNvSpPr txBox="1"/>
          <p:nvPr/>
        </p:nvSpPr>
        <p:spPr>
          <a:xfrm>
            <a:off x="5253147" y="57144"/>
            <a:ext cx="1488553" cy="338554"/>
          </a:xfrm>
          <a:prstGeom prst="rect">
            <a:avLst/>
          </a:prstGeom>
          <a:noFill/>
        </p:spPr>
        <p:txBody>
          <a:bodyPr wrap="square" rtlCol="0">
            <a:spAutoFit/>
          </a:bodyPr>
          <a:lstStyle/>
          <a:p>
            <a:r>
              <a:rPr lang="de-DE" sz="1600" b="1" dirty="0">
                <a:solidFill>
                  <a:schemeClr val="bg1"/>
                </a:solidFill>
              </a:rPr>
              <a:t>May 2026</a:t>
            </a:r>
          </a:p>
        </p:txBody>
      </p:sp>
      <p:sp>
        <p:nvSpPr>
          <p:cNvPr id="11" name="Inhaltsplatzhalter 1">
            <a:extLst>
              <a:ext uri="{FF2B5EF4-FFF2-40B4-BE49-F238E27FC236}">
                <a16:creationId xmlns:a16="http://schemas.microsoft.com/office/drawing/2014/main" id="{FF716449-10E1-4AB9-9E46-506CC59E2E42}"/>
              </a:ext>
            </a:extLst>
          </p:cNvPr>
          <p:cNvSpPr txBox="1">
            <a:spLocks/>
          </p:cNvSpPr>
          <p:nvPr/>
        </p:nvSpPr>
        <p:spPr>
          <a:xfrm>
            <a:off x="387328" y="2938759"/>
            <a:ext cx="1203960"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1200" i="1" dirty="0"/>
              <a:t>Description:</a:t>
            </a:r>
          </a:p>
        </p:txBody>
      </p:sp>
      <p:sp>
        <p:nvSpPr>
          <p:cNvPr id="12" name="Inhaltsplatzhalter 1">
            <a:extLst>
              <a:ext uri="{FF2B5EF4-FFF2-40B4-BE49-F238E27FC236}">
                <a16:creationId xmlns:a16="http://schemas.microsoft.com/office/drawing/2014/main" id="{B2F1E1DC-6233-46A3-BB2E-3691D542659D}"/>
              </a:ext>
            </a:extLst>
          </p:cNvPr>
          <p:cNvSpPr txBox="1">
            <a:spLocks/>
          </p:cNvSpPr>
          <p:nvPr/>
        </p:nvSpPr>
        <p:spPr>
          <a:xfrm>
            <a:off x="387328" y="5292813"/>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1200" i="1" dirty="0"/>
              <a:t>Your tasks:</a:t>
            </a:r>
          </a:p>
        </p:txBody>
      </p:sp>
      <p:sp>
        <p:nvSpPr>
          <p:cNvPr id="13" name="Inhaltsplatzhalter 1">
            <a:extLst>
              <a:ext uri="{FF2B5EF4-FFF2-40B4-BE49-F238E27FC236}">
                <a16:creationId xmlns:a16="http://schemas.microsoft.com/office/drawing/2014/main" id="{64CCF137-C70F-4AAC-A4CA-4B31B5F7A4A2}"/>
              </a:ext>
            </a:extLst>
          </p:cNvPr>
          <p:cNvSpPr txBox="1">
            <a:spLocks/>
          </p:cNvSpPr>
          <p:nvPr/>
        </p:nvSpPr>
        <p:spPr>
          <a:xfrm>
            <a:off x="387328" y="6955946"/>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1200" i="1" dirty="0"/>
              <a:t>Your profile:</a:t>
            </a:r>
          </a:p>
        </p:txBody>
      </p:sp>
      <p:sp>
        <p:nvSpPr>
          <p:cNvPr id="14" name="Inhaltsplatzhalter 1">
            <a:extLst>
              <a:ext uri="{FF2B5EF4-FFF2-40B4-BE49-F238E27FC236}">
                <a16:creationId xmlns:a16="http://schemas.microsoft.com/office/drawing/2014/main" id="{D488ABAA-5F24-417B-868C-735F63F0751A}"/>
              </a:ext>
            </a:extLst>
          </p:cNvPr>
          <p:cNvSpPr txBox="1">
            <a:spLocks/>
          </p:cNvSpPr>
          <p:nvPr/>
        </p:nvSpPr>
        <p:spPr>
          <a:xfrm>
            <a:off x="387328" y="8693542"/>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1200" i="1" dirty="0"/>
              <a:t>Contact:</a:t>
            </a:r>
          </a:p>
        </p:txBody>
      </p:sp>
      <p:sp>
        <p:nvSpPr>
          <p:cNvPr id="15" name="Inhaltsplatzhalter 1">
            <a:extLst>
              <a:ext uri="{FF2B5EF4-FFF2-40B4-BE49-F238E27FC236}">
                <a16:creationId xmlns:a16="http://schemas.microsoft.com/office/drawing/2014/main" id="{B03F384F-094E-4023-B077-C5F2D83BFF08}"/>
              </a:ext>
            </a:extLst>
          </p:cNvPr>
          <p:cNvSpPr txBox="1">
            <a:spLocks/>
          </p:cNvSpPr>
          <p:nvPr/>
        </p:nvSpPr>
        <p:spPr>
          <a:xfrm>
            <a:off x="387328" y="8392709"/>
            <a:ext cx="2975524"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1200" i="1" dirty="0"/>
              <a:t>Interested? Any questions? - Contact us!</a:t>
            </a:r>
          </a:p>
        </p:txBody>
      </p:sp>
    </p:spTree>
    <p:extLst>
      <p:ext uri="{BB962C8B-B14F-4D97-AF65-F5344CB8AC3E}">
        <p14:creationId xmlns:p14="http://schemas.microsoft.com/office/powerpoint/2010/main" val="6174489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13"/>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jQ2HSjbqdES0lMI6AvtCZ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l3k5BGcC0aFzWCg_67D_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Ax6H.Q72BkaI1Ba5fy6k8g"/>
</p:tagLst>
</file>

<file path=ppt/theme/theme1.xml><?xml version="1.0" encoding="utf-8"?>
<a:theme xmlns:a="http://schemas.openxmlformats.org/drawingml/2006/main" name="thi_template_EI_Ausschreibung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273</Words>
  <Application>Microsoft Office PowerPoint</Application>
  <PresentationFormat>A4-Papier (210 x 297 mm)</PresentationFormat>
  <Paragraphs>20</Paragraphs>
  <Slides>1</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vt:i4>
      </vt:variant>
    </vt:vector>
  </HeadingPairs>
  <TitlesOfParts>
    <vt:vector size="7" baseType="lpstr">
      <vt:lpstr>Microsoft JhengHei</vt:lpstr>
      <vt:lpstr>Arial</vt:lpstr>
      <vt:lpstr>Calibri</vt:lpstr>
      <vt:lpstr>Wingdings</vt:lpstr>
      <vt:lpstr>thi_template_EI_Ausschreibungen</vt:lpstr>
      <vt:lpstr>think-cell Slide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dc:creator>
  <cp:lastModifiedBy>Schieber, Christina</cp:lastModifiedBy>
  <cp:revision>261</cp:revision>
  <cp:lastPrinted>2013-09-13T13:09:18Z</cp:lastPrinted>
  <dcterms:created xsi:type="dcterms:W3CDTF">2013-10-21T12:07:51Z</dcterms:created>
  <dcterms:modified xsi:type="dcterms:W3CDTF">2026-05-12T13:46:18Z</dcterms:modified>
</cp:coreProperties>
</file>