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75" r:id="rId2"/>
  </p:sldIdLst>
  <p:sldSz cx="6858000" cy="9906000" type="A4"/>
  <p:notesSz cx="6797675" cy="9926638"/>
  <p:custDataLst>
    <p:tags r:id="rId5"/>
  </p:custDataLst>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B"/>
    <a:srgbClr val="000000"/>
    <a:srgbClr val="96BE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4660"/>
  </p:normalViewPr>
  <p:slideViewPr>
    <p:cSldViewPr snapToGrid="0" snapToObjects="1">
      <p:cViewPr varScale="1">
        <p:scale>
          <a:sx n="41" d="100"/>
          <a:sy n="41" d="100"/>
        </p:scale>
        <p:origin x="2476" y="28"/>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7" d="100"/>
          <a:sy n="97" d="100"/>
        </p:scale>
        <p:origin x="-3678" y="-90"/>
      </p:cViewPr>
      <p:guideLst>
        <p:guide orient="horz" pos="3127"/>
        <p:guide pos="2142"/>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AE13250-C537-B448-BED9-AF61DCF088B2}" type="datetimeFigureOut">
              <a:rPr lang="de-DE" smtClean="0"/>
              <a:pPr/>
              <a:t>12.05.2026</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6F4A695-7498-A74F-BC00-EA565901E75D}" type="slidenum">
              <a:rPr lang="de-DE" smtClean="0"/>
              <a:pPr/>
              <a:t>‹Nr.›</a:t>
            </a:fld>
            <a:endParaRPr lang="de-DE"/>
          </a:p>
        </p:txBody>
      </p:sp>
    </p:spTree>
    <p:extLst>
      <p:ext uri="{BB962C8B-B14F-4D97-AF65-F5344CB8AC3E}">
        <p14:creationId xmlns:p14="http://schemas.microsoft.com/office/powerpoint/2010/main" val="10557081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BF8C751-7494-BF40-8574-213D7890D13D}" type="datetimeFigureOut">
              <a:rPr lang="de-DE" smtClean="0"/>
              <a:pPr/>
              <a:t>12.05.2026</a:t>
            </a:fld>
            <a:endParaRPr lang="de-DE"/>
          </a:p>
        </p:txBody>
      </p:sp>
      <p:sp>
        <p:nvSpPr>
          <p:cNvPr id="4" name="Folienbildplatzhalter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6A48DAB-2417-E040-ADE8-0DE3F02E62F1}" type="slidenum">
              <a:rPr lang="de-DE" smtClean="0"/>
              <a:pPr/>
              <a:t>‹Nr.›</a:t>
            </a:fld>
            <a:endParaRPr lang="de-DE"/>
          </a:p>
        </p:txBody>
      </p:sp>
    </p:spTree>
    <p:extLst>
      <p:ext uri="{BB962C8B-B14F-4D97-AF65-F5344CB8AC3E}">
        <p14:creationId xmlns:p14="http://schemas.microsoft.com/office/powerpoint/2010/main" val="35024711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48DAB-2417-E040-ADE8-0DE3F02E62F1}" type="slidenum">
              <a:rPr lang="de-DE" smtClean="0"/>
              <a:pPr/>
              <a:t>1</a:t>
            </a:fld>
            <a:endParaRPr lang="de-DE"/>
          </a:p>
        </p:txBody>
      </p:sp>
    </p:spTree>
    <p:extLst>
      <p:ext uri="{BB962C8B-B14F-4D97-AF65-F5344CB8AC3E}">
        <p14:creationId xmlns:p14="http://schemas.microsoft.com/office/powerpoint/2010/main" val="2206589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4" name="Inhaltsplatzhalter 3"/>
          <p:cNvSpPr>
            <a:spLocks noGrp="1"/>
          </p:cNvSpPr>
          <p:nvPr>
            <p:ph sz="quarter" idx="10" hasCustomPrompt="1"/>
          </p:nvPr>
        </p:nvSpPr>
        <p:spPr>
          <a:xfrm>
            <a:off x="404640" y="1375156"/>
            <a:ext cx="5153866" cy="315195"/>
          </a:xfrm>
          <a:prstGeom prst="rect">
            <a:avLst/>
          </a:prstGeom>
        </p:spPr>
        <p:txBody>
          <a:bodyPr/>
          <a:lstStyle>
            <a:lvl1pPr algn="ctr">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de-DE" dirty="0"/>
              <a:t>				Masterarbeit</a:t>
            </a:r>
          </a:p>
        </p:txBody>
      </p:sp>
      <p:sp>
        <p:nvSpPr>
          <p:cNvPr id="5" name="Inhaltsplatzhalter 3"/>
          <p:cNvSpPr>
            <a:spLocks noGrp="1"/>
          </p:cNvSpPr>
          <p:nvPr>
            <p:ph sz="quarter" idx="11" hasCustomPrompt="1"/>
          </p:nvPr>
        </p:nvSpPr>
        <p:spPr>
          <a:xfrm>
            <a:off x="404640" y="2068200"/>
            <a:ext cx="5153866" cy="578657"/>
          </a:xfrm>
          <a:prstGeom prst="rect">
            <a:avLst/>
          </a:prstGeom>
        </p:spPr>
        <p:txBody>
          <a:bodyPr/>
          <a:lstStyle>
            <a:lvl1pPr algn="ctr">
              <a:defRPr kumimoji="0" lang="de-DE" sz="1600" b="0" i="0" u="none" strike="noStrike" kern="1200" cap="none" spc="0" normalizeH="0" baseline="0" dirty="0" smtClean="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dirty="0"/>
              <a:t>‘‘Titel des Themas‘‘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p:txBody>
      </p:sp>
      <p:sp>
        <p:nvSpPr>
          <p:cNvPr id="9" name="Textplatzhalter 8"/>
          <p:cNvSpPr>
            <a:spLocks noGrp="1"/>
          </p:cNvSpPr>
          <p:nvPr>
            <p:ph type="body" sz="quarter" idx="12" hasCustomPrompt="1"/>
          </p:nvPr>
        </p:nvSpPr>
        <p:spPr>
          <a:xfrm>
            <a:off x="389890" y="3269269"/>
            <a:ext cx="5153867" cy="1097173"/>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lvl="0"/>
            <a:endParaRPr lang="de-DE" dirty="0"/>
          </a:p>
          <a:p>
            <a:pPr lvl="0"/>
            <a:endParaRPr lang="de-DE" dirty="0"/>
          </a:p>
        </p:txBody>
      </p:sp>
      <p:sp>
        <p:nvSpPr>
          <p:cNvPr id="10" name="Textfeld 9"/>
          <p:cNvSpPr txBox="1"/>
          <p:nvPr userDrawn="1"/>
        </p:nvSpPr>
        <p:spPr>
          <a:xfrm>
            <a:off x="389888" y="295388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B</a:t>
            </a:r>
            <a:r>
              <a:rPr kumimoji="0" lang="de-DE" sz="1100" b="1" i="1" u="none" strike="noStrike" kern="1200" cap="none" spc="0" normalizeH="0" baseline="0" noProof="0" dirty="0">
                <a:ln>
                  <a:noFill/>
                </a:ln>
                <a:solidFill>
                  <a:srgbClr val="005A9B"/>
                </a:solidFill>
                <a:effectLst/>
                <a:uLnTx/>
                <a:uFillTx/>
                <a:latin typeface="+mn-lt"/>
              </a:rPr>
              <a:t>eschreibung:</a:t>
            </a:r>
          </a:p>
        </p:txBody>
      </p:sp>
      <p:sp>
        <p:nvSpPr>
          <p:cNvPr id="11" name="Textplatzhalter 8"/>
          <p:cNvSpPr>
            <a:spLocks noGrp="1"/>
          </p:cNvSpPr>
          <p:nvPr>
            <p:ph type="body" sz="quarter" idx="13" hasCustomPrompt="1"/>
          </p:nvPr>
        </p:nvSpPr>
        <p:spPr>
          <a:xfrm>
            <a:off x="389890" y="5620867"/>
            <a:ext cx="5153867" cy="1466853"/>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Blip>
                <a:blip r:embed="rId2"/>
              </a:buBlip>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5A9B"/>
                </a:solidFill>
                <a:effectLst/>
                <a:uLnTx/>
                <a:uFillTx/>
                <a:latin typeface="+mn-lt"/>
              </a:rPr>
              <a:t>Hier was allgemeines über zum Beispiel das Labor, wen wir suchen. Welche Möglichkeiten bestehen. Zugriff auf modernste Messmittel, Einblick in wissenschaftliche Arbeiten und so weiter.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rgbClr val="005A9B"/>
              </a:solidFill>
              <a:effectLst/>
              <a:uLnTx/>
              <a:uFillTx/>
              <a:latin typeface="+mn-lt"/>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Entwicklung und Aufbau eines Prototypen</a:t>
            </a:r>
            <a:endParaRPr kumimoji="0" lang="de-DE" sz="1400" b="1" i="0" u="none" strike="noStrike" kern="1200" cap="none" spc="0" normalizeH="0" baseline="0" noProof="0" dirty="0">
              <a:ln>
                <a:noFill/>
              </a:ln>
              <a:solidFill>
                <a:prstClr val="black"/>
              </a:solidFill>
              <a:effectLst/>
              <a:uLnTx/>
              <a:uFillTx/>
              <a:latin typeface="Arial"/>
            </a:endParaRP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Durchführung verschiedener Messmethoden</a:t>
            </a:r>
          </a:p>
          <a:p>
            <a:pPr marL="342900" marR="0" lvl="0" indent="-342900" algn="l" defTabSz="457200" rtl="0" eaLnBrk="1" fontAlgn="auto" latinLnBrk="0" hangingPunct="1">
              <a:lnSpc>
                <a:spcPts val="1600"/>
              </a:lnSpc>
              <a:spcBef>
                <a:spcPct val="20000"/>
              </a:spcBef>
              <a:spcAft>
                <a:spcPts val="0"/>
              </a:spcAft>
              <a:buClrTx/>
              <a:buSzPct val="100000"/>
              <a:buFontTx/>
              <a:buBlip>
                <a:blip r:embed="rId2"/>
              </a:buBlip>
              <a:tabLst/>
              <a:defRPr/>
            </a:pPr>
            <a:r>
              <a:rPr kumimoji="0" lang="de-DE" sz="1100" b="0" i="0" u="none" strike="noStrike" kern="1200" cap="none" spc="0" normalizeH="0" baseline="0" noProof="0" dirty="0">
                <a:ln>
                  <a:noFill/>
                </a:ln>
                <a:solidFill>
                  <a:srgbClr val="005A9B"/>
                </a:solidFill>
                <a:effectLst/>
                <a:uLnTx/>
                <a:uFillTx/>
                <a:latin typeface="+mn-lt"/>
                <a:ea typeface="+mn-ea"/>
                <a:cs typeface="+mn-cs"/>
              </a:rPr>
              <a:t>Dokumentation der Erkenntnisse</a:t>
            </a:r>
          </a:p>
        </p:txBody>
      </p:sp>
      <p:sp>
        <p:nvSpPr>
          <p:cNvPr id="12" name="Textfeld 11"/>
          <p:cNvSpPr txBox="1"/>
          <p:nvPr userDrawn="1"/>
        </p:nvSpPr>
        <p:spPr>
          <a:xfrm>
            <a:off x="389877" y="5295494"/>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hre </a:t>
            </a:r>
            <a:r>
              <a:rPr kumimoji="0" lang="de-DE" sz="1400" b="1" i="1" u="none" strike="noStrike" kern="1200" cap="none" spc="0" normalizeH="0" baseline="0" noProof="0" dirty="0">
                <a:ln>
                  <a:noFill/>
                </a:ln>
                <a:solidFill>
                  <a:srgbClr val="005A9B"/>
                </a:solidFill>
                <a:effectLst/>
                <a:uLnTx/>
                <a:uFillTx/>
                <a:latin typeface="+mn-lt"/>
              </a:rPr>
              <a:t>A</a:t>
            </a:r>
            <a:r>
              <a:rPr kumimoji="0" lang="de-DE" sz="1100" b="1" i="1" u="none" strike="noStrike" kern="1200" cap="none" spc="0" normalizeH="0" baseline="0" noProof="0" dirty="0">
                <a:ln>
                  <a:noFill/>
                </a:ln>
                <a:solidFill>
                  <a:srgbClr val="005A9B"/>
                </a:solidFill>
                <a:effectLst/>
                <a:uLnTx/>
                <a:uFillTx/>
                <a:latin typeface="+mn-lt"/>
              </a:rPr>
              <a:t>ufgaben:</a:t>
            </a:r>
          </a:p>
        </p:txBody>
      </p:sp>
      <p:sp>
        <p:nvSpPr>
          <p:cNvPr id="13" name="Textplatzhalter 8"/>
          <p:cNvSpPr>
            <a:spLocks noGrp="1"/>
          </p:cNvSpPr>
          <p:nvPr>
            <p:ph type="body" sz="quarter" idx="14" hasCustomPrompt="1"/>
          </p:nvPr>
        </p:nvSpPr>
        <p:spPr>
          <a:xfrm>
            <a:off x="389890" y="7302922"/>
            <a:ext cx="5531736" cy="1192210"/>
          </a:xfrm>
          <a:prstGeom prst="rect">
            <a:avLst/>
          </a:prstGeom>
        </p:spPr>
        <p:txBody>
          <a:bodyPr/>
          <a:lstStyle>
            <a:lvl1pPr marL="342900" marR="0" indent="-342900" algn="l"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pPr lvl="0">
              <a:defRPr/>
            </a:pPr>
            <a:r>
              <a:rPr lang="de-DE" dirty="0">
                <a:latin typeface="+mn-lt"/>
                <a:cs typeface="Calibri"/>
              </a:rPr>
              <a:t>• </a:t>
            </a:r>
            <a:r>
              <a:rPr lang="de-DE" dirty="0"/>
              <a:t>Guter Umgang mit Simulationstools wie z.B. </a:t>
            </a:r>
            <a:r>
              <a:rPr lang="de-DE" dirty="0" err="1"/>
              <a:t>Matlab</a:t>
            </a:r>
            <a:r>
              <a:rPr lang="de-DE" dirty="0"/>
              <a:t>/</a:t>
            </a:r>
            <a:r>
              <a:rPr lang="de-DE" dirty="0" err="1"/>
              <a:t>Simulink</a:t>
            </a:r>
            <a:r>
              <a:rPr lang="de-DE" dirty="0"/>
              <a:t>, </a:t>
            </a:r>
            <a:r>
              <a:rPr lang="de-DE" dirty="0" err="1"/>
              <a:t>Pspice</a:t>
            </a:r>
            <a:r>
              <a:rPr lang="de-DE" dirty="0"/>
              <a:t> wünschenswert</a:t>
            </a:r>
          </a:p>
          <a:p>
            <a:pPr lvl="0">
              <a:defRPr/>
            </a:pPr>
            <a:r>
              <a:rPr lang="de-DE" dirty="0">
                <a:cs typeface="Calibri"/>
              </a:rPr>
              <a:t>• </a:t>
            </a:r>
            <a:r>
              <a:rPr lang="de-DE" dirty="0"/>
              <a:t>Affinität an praktischen Aufgaben</a:t>
            </a:r>
          </a:p>
          <a:p>
            <a:pPr lvl="0">
              <a:defRPr/>
            </a:pPr>
            <a:r>
              <a:rPr lang="de-DE" dirty="0">
                <a:cs typeface="Calibri"/>
              </a:rPr>
              <a:t>• </a:t>
            </a:r>
            <a:r>
              <a:rPr lang="de-DE" dirty="0"/>
              <a:t>Spaß an Herausforderungen</a:t>
            </a:r>
          </a:p>
          <a:p>
            <a:pPr lvl="0">
              <a:defRPr/>
            </a:pPr>
            <a:r>
              <a:rPr lang="de-DE" dirty="0">
                <a:cs typeface="Calibri"/>
              </a:rPr>
              <a:t>• </a:t>
            </a:r>
            <a:r>
              <a:rPr lang="de-DE" dirty="0"/>
              <a:t>Gute Team-, Organisations- und Kommunikationsfähigkeit</a:t>
            </a:r>
          </a:p>
          <a:p>
            <a:pPr lvl="0">
              <a:defRPr/>
            </a:pPr>
            <a:r>
              <a:rPr lang="de-DE" dirty="0">
                <a:cs typeface="Calibri"/>
              </a:rPr>
              <a:t>• </a:t>
            </a:r>
            <a:r>
              <a:rPr lang="de-DE" dirty="0"/>
              <a:t>Hohes Maß an Eigeninitiative, Engagement sowie eine selbstständige  Arbeitsweise </a:t>
            </a:r>
          </a:p>
        </p:txBody>
      </p:sp>
      <p:sp>
        <p:nvSpPr>
          <p:cNvPr id="14" name="Textfeld 13"/>
          <p:cNvSpPr txBox="1"/>
          <p:nvPr userDrawn="1"/>
        </p:nvSpPr>
        <p:spPr>
          <a:xfrm>
            <a:off x="389878" y="6906979"/>
            <a:ext cx="5153867" cy="30777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1" i="1" u="none" strike="noStrike" kern="1200" cap="none" spc="0" normalizeH="0" baseline="0" noProof="0" dirty="0">
                <a:ln>
                  <a:noFill/>
                </a:ln>
                <a:solidFill>
                  <a:srgbClr val="005A9B"/>
                </a:solidFill>
                <a:effectLst/>
                <a:uLnTx/>
                <a:uFillTx/>
                <a:latin typeface="+mn-lt"/>
              </a:rPr>
              <a:t>I</a:t>
            </a:r>
            <a:r>
              <a:rPr kumimoji="0" lang="de-DE" sz="1100" b="1" i="1" u="none" strike="noStrike" kern="1200" cap="none" spc="0" normalizeH="0" baseline="0" noProof="0" dirty="0">
                <a:ln>
                  <a:noFill/>
                </a:ln>
                <a:solidFill>
                  <a:srgbClr val="005A9B"/>
                </a:solidFill>
                <a:effectLst/>
                <a:uLnTx/>
                <a:uFillTx/>
                <a:latin typeface="+mn-lt"/>
              </a:rPr>
              <a:t>hr </a:t>
            </a:r>
            <a:r>
              <a:rPr kumimoji="0" lang="de-DE" sz="1400" b="1" i="1" u="none" strike="noStrike" kern="1200" cap="none" spc="0" normalizeH="0" baseline="0" noProof="0" dirty="0">
                <a:ln>
                  <a:noFill/>
                </a:ln>
                <a:solidFill>
                  <a:srgbClr val="005A9B"/>
                </a:solidFill>
                <a:effectLst/>
                <a:uLnTx/>
                <a:uFillTx/>
                <a:latin typeface="+mn-lt"/>
              </a:rPr>
              <a:t>P</a:t>
            </a:r>
            <a:r>
              <a:rPr kumimoji="0" lang="de-DE" sz="1100" b="1" i="1" u="none" strike="noStrike" kern="1200" cap="none" spc="0" normalizeH="0" baseline="0" noProof="0" dirty="0">
                <a:ln>
                  <a:noFill/>
                </a:ln>
                <a:solidFill>
                  <a:srgbClr val="005A9B"/>
                </a:solidFill>
                <a:effectLst/>
                <a:uLnTx/>
                <a:uFillTx/>
                <a:latin typeface="+mn-lt"/>
              </a:rPr>
              <a:t>rofil:</a:t>
            </a:r>
          </a:p>
        </p:txBody>
      </p:sp>
      <p:sp>
        <p:nvSpPr>
          <p:cNvPr id="15" name="Textfeld 14"/>
          <p:cNvSpPr txBox="1"/>
          <p:nvPr userDrawn="1"/>
        </p:nvSpPr>
        <p:spPr>
          <a:xfrm>
            <a:off x="389884" y="8431725"/>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Interesse? Fragen? – Kontaktieren Sie uns!</a:t>
            </a:r>
          </a:p>
        </p:txBody>
      </p:sp>
      <p:sp>
        <p:nvSpPr>
          <p:cNvPr id="16" name="Textplatzhalter 8"/>
          <p:cNvSpPr>
            <a:spLocks noGrp="1"/>
          </p:cNvSpPr>
          <p:nvPr>
            <p:ph type="body" sz="quarter" idx="15" hasCustomPrompt="1"/>
          </p:nvPr>
        </p:nvSpPr>
        <p:spPr>
          <a:xfrm>
            <a:off x="389884" y="8978791"/>
            <a:ext cx="1829742"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M. Eng. Fabian Steger</a:t>
            </a:r>
            <a:endParaRPr lang="de-DE" sz="1200" b="1" baseline="0" dirty="0">
              <a:solidFill>
                <a:srgbClr val="005A9B"/>
              </a:solidFill>
            </a:endParaRPr>
          </a:p>
          <a:p>
            <a:r>
              <a:rPr lang="de-DE" sz="1200" b="0" baseline="0" dirty="0">
                <a:solidFill>
                  <a:srgbClr val="005A9B"/>
                </a:solidFill>
              </a:rPr>
              <a:t>Fabian.Steger@thi.de</a:t>
            </a:r>
            <a:endParaRPr lang="de-DE" sz="1200" b="0" dirty="0">
              <a:solidFill>
                <a:srgbClr val="005A9B"/>
              </a:solidFill>
            </a:endParaRPr>
          </a:p>
        </p:txBody>
      </p:sp>
      <p:sp>
        <p:nvSpPr>
          <p:cNvPr id="17" name="Textplatzhalter 8"/>
          <p:cNvSpPr>
            <a:spLocks noGrp="1"/>
          </p:cNvSpPr>
          <p:nvPr>
            <p:ph type="body" sz="quarter" idx="16" hasCustomPrompt="1"/>
          </p:nvPr>
        </p:nvSpPr>
        <p:spPr>
          <a:xfrm>
            <a:off x="2393923" y="8973430"/>
            <a:ext cx="2975524" cy="563076"/>
          </a:xfrm>
          <a:prstGeom prst="rect">
            <a:avLst/>
          </a:prstGeom>
        </p:spPr>
        <p:txBody>
          <a:bodyPr/>
          <a:lstStyle>
            <a:lvl1pPr marL="342900" marR="0" indent="-342900" algn="ctr" defTabSz="457200" rtl="0" eaLnBrk="1" fontAlgn="auto" latinLnBrk="0" hangingPunct="1">
              <a:lnSpc>
                <a:spcPts val="1600"/>
              </a:lnSpc>
              <a:spcBef>
                <a:spcPct val="20000"/>
              </a:spcBef>
              <a:spcAft>
                <a:spcPts val="0"/>
              </a:spcAft>
              <a:buClrTx/>
              <a:buSzPct val="100000"/>
              <a:buFontTx/>
              <a:buNone/>
              <a:tabLst/>
              <a:defRPr kumimoji="0" lang="de-DE" sz="1100" b="0" i="0" u="none" strike="noStrike" kern="1200" cap="none" spc="0" normalizeH="0" baseline="0">
                <a:ln>
                  <a:noFill/>
                </a:ln>
                <a:solidFill>
                  <a:srgbClr val="005A9B"/>
                </a:solidFill>
                <a:effectLst/>
                <a:uLnTx/>
                <a:uFillTx/>
                <a:latin typeface="+mn-lt"/>
                <a:ea typeface="+mn-ea"/>
                <a:cs typeface="+mn-cs"/>
              </a:defRPr>
            </a:lvl1pPr>
          </a:lstStyle>
          <a:p>
            <a:r>
              <a:rPr lang="de-DE" sz="1200" b="1" dirty="0">
                <a:solidFill>
                  <a:srgbClr val="005A9B"/>
                </a:solidFill>
              </a:rPr>
              <a:t>Prof.</a:t>
            </a:r>
            <a:r>
              <a:rPr lang="de-DE" sz="1200" b="1" baseline="0" dirty="0">
                <a:solidFill>
                  <a:srgbClr val="005A9B"/>
                </a:solidFill>
              </a:rPr>
              <a:t> Dr. Hans-Georg Schweiger</a:t>
            </a:r>
          </a:p>
          <a:p>
            <a:r>
              <a:rPr lang="de-DE" sz="1200" b="0" baseline="0" dirty="0">
                <a:solidFill>
                  <a:srgbClr val="005A9B"/>
                </a:solidFill>
              </a:rPr>
              <a:t>Hans-Georg.Schweiger@thi.de</a:t>
            </a:r>
            <a:endParaRPr lang="de-DE" sz="1200" b="0" dirty="0">
              <a:solidFill>
                <a:srgbClr val="005A9B"/>
              </a:solidFill>
            </a:endParaRPr>
          </a:p>
        </p:txBody>
      </p:sp>
      <p:sp>
        <p:nvSpPr>
          <p:cNvPr id="18" name="Textfeld 17"/>
          <p:cNvSpPr txBox="1"/>
          <p:nvPr userDrawn="1"/>
        </p:nvSpPr>
        <p:spPr>
          <a:xfrm>
            <a:off x="389879" y="8699897"/>
            <a:ext cx="5153866" cy="27699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1" i="1" u="none" strike="noStrike" kern="1200" cap="none" spc="0" normalizeH="0" baseline="0" noProof="0" dirty="0">
                <a:ln>
                  <a:noFill/>
                </a:ln>
                <a:solidFill>
                  <a:srgbClr val="005A9B"/>
                </a:solidFill>
                <a:effectLst/>
                <a:uLnTx/>
                <a:uFillTx/>
                <a:latin typeface="+mn-lt"/>
              </a:rPr>
              <a:t>Kontakt:</a:t>
            </a:r>
          </a:p>
        </p:txBody>
      </p:sp>
    </p:spTree>
    <p:extLst>
      <p:ext uri="{BB962C8B-B14F-4D97-AF65-F5344CB8AC3E}">
        <p14:creationId xmlns:p14="http://schemas.microsoft.com/office/powerpoint/2010/main" val="3234235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xml"/><Relationship Id="rId7" Type="http://schemas.openxmlformats.org/officeDocument/2006/relationships/oleObject" Target="../embeddings/oleObject1.bin"/><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image" Target="../media/image4.jpg"/><Relationship Id="rId5" Type="http://schemas.openxmlformats.org/officeDocument/2006/relationships/tags" Target="../tags/tag4.xml"/><Relationship Id="rId10" Type="http://schemas.openxmlformats.org/officeDocument/2006/relationships/image" Target="../media/image3.png"/><Relationship Id="rId4" Type="http://schemas.openxmlformats.org/officeDocument/2006/relationships/tags" Target="../tags/tag3.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3"/>
            </p:custDataLst>
            <p:extLst>
              <p:ext uri="{D42A27DB-BD31-4B8C-83A1-F6EECF244321}">
                <p14:modId xmlns:p14="http://schemas.microsoft.com/office/powerpoint/2010/main" val="1664696723"/>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7" imgW="360" imgH="360" progId="TCLayout.ActiveDocument.1">
                  <p:embed/>
                </p:oleObj>
              </mc:Choice>
              <mc:Fallback>
                <p:oleObj name="think-cell Slide" r:id="rId7" imgW="360" imgH="360" progId="TCLayout.ActiveDocument.1">
                  <p:embed/>
                  <p:pic>
                    <p:nvPicPr>
                      <p:cNvPr id="4" name="Objekt 3" hidden="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83" name="Picture 15" descr="D:\DCIM\100_FUJI\DSCF0544.JPG"/>
          <p:cNvPicPr>
            <a:picLocks noChangeAspect="1" noChangeArrowheads="1"/>
          </p:cNvPicPr>
          <p:nvPr userDrawn="1">
            <p:custDataLst>
              <p:tags r:id="rId4"/>
            </p:custDataLst>
          </p:nvPr>
        </p:nvPicPr>
        <p:blipFill rotWithShape="1">
          <a:blip r:embed="rId9">
            <a:extLst>
              <a:ext uri="{28A0092B-C50C-407E-A947-70E740481C1C}">
                <a14:useLocalDpi xmlns:a14="http://schemas.microsoft.com/office/drawing/2010/main" val="0"/>
              </a:ext>
            </a:extLst>
          </a:blip>
          <a:srcRect/>
          <a:stretch/>
        </p:blipFill>
        <p:spPr bwMode="auto">
          <a:xfrm>
            <a:off x="4713799" y="-8"/>
            <a:ext cx="2160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8" name="Rechtwinkliges Dreieck 7"/>
          <p:cNvSpPr/>
          <p:nvPr userDrawn="1">
            <p:custDataLst>
              <p:tags r:id="rId5"/>
            </p:custDataLst>
          </p:nvPr>
        </p:nvSpPr>
        <p:spPr>
          <a:xfrm>
            <a:off x="4689986" y="-8"/>
            <a:ext cx="2168014" cy="6784800"/>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winkliges Dreieck 1"/>
          <p:cNvSpPr/>
          <p:nvPr userDrawn="1">
            <p:custDataLst>
              <p:tags r:id="rId6"/>
            </p:custDataLst>
          </p:nvPr>
        </p:nvSpPr>
        <p:spPr>
          <a:xfrm flipH="1">
            <a:off x="4713799" y="3426000"/>
            <a:ext cx="2160000" cy="6480000"/>
          </a:xfrm>
          <a:prstGeom prst="rtTriangle">
            <a:avLst/>
          </a:prstGeom>
          <a:solidFill>
            <a:srgbClr val="96BE00">
              <a:alpha val="69804"/>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 name="Grafik 2"/>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42826" y="233916"/>
            <a:ext cx="1174534" cy="1020726"/>
          </a:xfrm>
          <a:prstGeom prst="rect">
            <a:avLst/>
          </a:prstGeom>
        </p:spPr>
      </p:pic>
      <p:pic>
        <p:nvPicPr>
          <p:cNvPr id="5" name="Grafik 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098282" y="233916"/>
            <a:ext cx="2110782" cy="991942"/>
          </a:xfrm>
          <a:prstGeom prst="rect">
            <a:avLst/>
          </a:prstGeom>
        </p:spPr>
      </p:pic>
    </p:spTree>
    <p:extLst>
      <p:ext uri="{BB962C8B-B14F-4D97-AF65-F5344CB8AC3E}">
        <p14:creationId xmlns:p14="http://schemas.microsoft.com/office/powerpoint/2010/main" val="3686625903"/>
      </p:ext>
    </p:extLst>
  </p:cSld>
  <p:clrMap bg1="lt1" tx1="dk1" bg2="lt2" tx2="dk2" accent1="accent1" accent2="accent2" accent3="accent3" accent4="accent4" accent5="accent5" accent6="accent6" hlink="hlink" folHlink="folHlink"/>
  <p:sldLayoutIdLst>
    <p:sldLayoutId id="2147483650" r:id="rId1"/>
  </p:sldLayoutIdLst>
  <p:hf hdr="0" dt="0"/>
  <p:txStyles>
    <p:titleStyle>
      <a:lvl1pPr algn="r" defTabSz="457200" rtl="0" eaLnBrk="1" latinLnBrk="0" hangingPunct="1">
        <a:lnSpc>
          <a:spcPts val="3000"/>
        </a:lnSpc>
        <a:spcBef>
          <a:spcPct val="0"/>
        </a:spcBef>
        <a:buNone/>
        <a:defRPr sz="3000" i="1" kern="1200">
          <a:solidFill>
            <a:srgbClr val="005A9B"/>
          </a:solidFill>
          <a:latin typeface="Arial"/>
          <a:ea typeface="+mj-ea"/>
          <a:cs typeface="Arial"/>
        </a:defRPr>
      </a:lvl1pPr>
    </p:titleStyle>
    <p:bodyStyle>
      <a:lvl1pPr marL="0" indent="0" algn="l" defTabSz="457200" rtl="0" eaLnBrk="1" latinLnBrk="0" hangingPunct="1">
        <a:lnSpc>
          <a:spcPts val="1800"/>
        </a:lnSpc>
        <a:spcBef>
          <a:spcPts val="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quarter" idx="10"/>
          </p:nvPr>
        </p:nvSpPr>
        <p:spPr>
          <a:xfrm>
            <a:off x="404641" y="1623202"/>
            <a:ext cx="5153866" cy="315195"/>
          </a:xfrm>
        </p:spPr>
        <p:txBody>
          <a:bodyPr/>
          <a:lstStyle/>
          <a:p>
            <a:r>
              <a:rPr lang="en-GB" noProof="1"/>
              <a:t>Thesis</a:t>
            </a:r>
          </a:p>
        </p:txBody>
      </p:sp>
      <p:sp>
        <p:nvSpPr>
          <p:cNvPr id="3" name="Inhaltsplatzhalter 2"/>
          <p:cNvSpPr>
            <a:spLocks noGrp="1"/>
          </p:cNvSpPr>
          <p:nvPr>
            <p:ph sz="quarter" idx="11"/>
          </p:nvPr>
        </p:nvSpPr>
        <p:spPr>
          <a:xfrm>
            <a:off x="525093" y="1969985"/>
            <a:ext cx="4614013" cy="774233"/>
          </a:xfrm>
        </p:spPr>
        <p:txBody>
          <a:bodyPr/>
          <a:lstStyle/>
          <a:p>
            <a:r>
              <a:rPr lang="en-GB" noProof="1"/>
              <a:t>“</a:t>
            </a:r>
            <a:r>
              <a:rPr lang="en-US" noProof="1"/>
              <a:t>Development of control Software for a mechanical press and conducting swelling experiments for Lithium-lon cell characterization</a:t>
            </a:r>
            <a:r>
              <a:rPr lang="en-GB" noProof="1"/>
              <a:t>”</a:t>
            </a:r>
          </a:p>
        </p:txBody>
      </p:sp>
      <p:sp>
        <p:nvSpPr>
          <p:cNvPr id="4" name="Textplatzhalter 3"/>
          <p:cNvSpPr>
            <a:spLocks noGrp="1"/>
          </p:cNvSpPr>
          <p:nvPr>
            <p:ph type="body" sz="quarter" idx="12"/>
          </p:nvPr>
        </p:nvSpPr>
        <p:spPr>
          <a:xfrm>
            <a:off x="438760" y="3178816"/>
            <a:ext cx="5361159" cy="2032027"/>
          </a:xfrm>
        </p:spPr>
        <p:txBody>
          <a:bodyPr/>
          <a:lstStyle/>
          <a:p>
            <a:pPr>
              <a:buClr>
                <a:srgbClr val="003366"/>
              </a:buClr>
              <a:tabLst>
                <a:tab pos="810260" algn="l"/>
              </a:tabLst>
            </a:pPr>
            <a:r>
              <a:rPr lang="en-US" sz="1000" noProof="1">
                <a:ea typeface="Microsoft JhengHei" panose="020B0604030504040204" pitchFamily="34" charset="-120"/>
              </a:rPr>
              <a:t>Swelling is a relevant challenge for the usage of prismatic cells in battery systems. To investigate swelling behavior and the mechanical compression of cells within modules, mechanical presses are commonly employed. An existing mechanical is functional and has been applied in previous experiments. As part of the thesis, the press will be equipped with new control software and an extra cooling system. The software will be implemented using LabVIEW or a comparable programming environment to ensure reliable operation and improved usability.</a:t>
            </a:r>
          </a:p>
          <a:p>
            <a:pPr>
              <a:buClr>
                <a:srgbClr val="003366"/>
              </a:buClr>
              <a:tabLst>
                <a:tab pos="810260" algn="l"/>
              </a:tabLst>
            </a:pPr>
            <a:r>
              <a:rPr lang="en-US" sz="1000" noProof="1">
                <a:ea typeface="Microsoft JhengHei" panose="020B0604030504040204" pitchFamily="34" charset="-120"/>
              </a:rPr>
              <a:t>In parallel to the software development, a comprehensive test matrix for swelling experiments using prismatic cells must be developed. This matrix will define the experimental parameters required for systematic swelling investigations within the press.</a:t>
            </a:r>
          </a:p>
          <a:p>
            <a:pPr>
              <a:buClr>
                <a:srgbClr val="003366"/>
              </a:buClr>
              <a:tabLst>
                <a:tab pos="810260" algn="l"/>
              </a:tabLst>
            </a:pPr>
            <a:r>
              <a:rPr lang="en-US" sz="1000" noProof="1">
                <a:ea typeface="Microsoft JhengHei" panose="020B0604030504040204" pitchFamily="34" charset="-120"/>
              </a:rPr>
              <a:t>After the completion and functional verification of the new software, the swelling experiments defined in the test matrix will be carried out. The resulting data will be analyzed to evaluate both the performance of the updated press control system and the swelling behavior of the tested cells.</a:t>
            </a:r>
            <a:endParaRPr lang="en-GB" sz="1000" noProof="1">
              <a:ea typeface="Microsoft JhengHei" panose="020B0604030504040204" pitchFamily="34" charset="-120"/>
            </a:endParaRPr>
          </a:p>
        </p:txBody>
      </p:sp>
      <p:sp>
        <p:nvSpPr>
          <p:cNvPr id="5" name="Textplatzhalter 4"/>
          <p:cNvSpPr>
            <a:spLocks noGrp="1"/>
          </p:cNvSpPr>
          <p:nvPr>
            <p:ph type="body" sz="quarter" idx="13"/>
          </p:nvPr>
        </p:nvSpPr>
        <p:spPr>
          <a:xfrm>
            <a:off x="438760" y="5663885"/>
            <a:ext cx="5599920" cy="1210092"/>
          </a:xfrm>
        </p:spPr>
        <p:txBody>
          <a:bodyPr/>
          <a:lstStyle/>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Literature research on Lithium-Ion cell swelling </a:t>
            </a:r>
          </a:p>
          <a:p>
            <a:pPr marL="285750" indent="-285750">
              <a:lnSpc>
                <a:spcPct val="100000"/>
              </a:lnSpc>
              <a:spcAft>
                <a:spcPts val="600"/>
              </a:spcAft>
              <a:buFont typeface="Wingdings" panose="05000000000000000000" pitchFamily="2" charset="2"/>
              <a:buChar char="§"/>
            </a:pPr>
            <a:r>
              <a:rPr lang="en-US" sz="1000" noProof="1">
                <a:ea typeface="Microsoft JhengHei" panose="020B0604030504040204" pitchFamily="34" charset="-120"/>
              </a:rPr>
              <a:t>Develop new control software and GUI for existing pess </a:t>
            </a:r>
          </a:p>
          <a:p>
            <a:pPr marL="285750" indent="-285750">
              <a:lnSpc>
                <a:spcPct val="100000"/>
              </a:lnSpc>
              <a:spcAft>
                <a:spcPts val="600"/>
              </a:spcAft>
              <a:buFont typeface="Wingdings" panose="05000000000000000000" pitchFamily="2" charset="2"/>
              <a:buChar char="§"/>
            </a:pPr>
            <a:r>
              <a:rPr lang="en-US" sz="1000"/>
              <a:t>Develop </a:t>
            </a:r>
            <a:r>
              <a:rPr lang="en-US" sz="1000" dirty="0"/>
              <a:t>Swelling experiment for the press </a:t>
            </a:r>
            <a:endParaRPr lang="en-GB" sz="1000" noProof="1">
              <a:ea typeface="Microsoft JhengHei" panose="020B0604030504040204" pitchFamily="34" charset="-120"/>
            </a:endParaRPr>
          </a:p>
        </p:txBody>
      </p:sp>
      <p:sp>
        <p:nvSpPr>
          <p:cNvPr id="6" name="Textplatzhalter 5"/>
          <p:cNvSpPr>
            <a:spLocks noGrp="1"/>
          </p:cNvSpPr>
          <p:nvPr>
            <p:ph type="body" sz="quarter" idx="14"/>
          </p:nvPr>
        </p:nvSpPr>
        <p:spPr>
          <a:xfrm>
            <a:off x="404641" y="7282536"/>
            <a:ext cx="5531736" cy="1028203"/>
          </a:xfrm>
        </p:spPr>
        <p:txBody>
          <a:bodyPr/>
          <a:lstStyle/>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Basic knowledge of lithium-ion batteries</a:t>
            </a:r>
          </a:p>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Knowledge in LabVIEW or Python</a:t>
            </a:r>
          </a:p>
          <a:p>
            <a:pPr marL="285750" indent="-285750">
              <a:lnSpc>
                <a:spcPct val="100000"/>
              </a:lnSpc>
              <a:spcAft>
                <a:spcPts val="600"/>
              </a:spcAft>
              <a:buFont typeface="Wingdings" panose="05000000000000000000" pitchFamily="2" charset="2"/>
              <a:buChar char="§"/>
            </a:pPr>
            <a:r>
              <a:rPr lang="en-GB" sz="1000" noProof="1">
                <a:ea typeface="Microsoft JhengHei" panose="020B0604030504040204" pitchFamily="34" charset="-120"/>
              </a:rPr>
              <a:t>Reliable and systematic working methods</a:t>
            </a:r>
          </a:p>
        </p:txBody>
      </p:sp>
      <p:sp>
        <p:nvSpPr>
          <p:cNvPr id="7" name="Textplatzhalter 6"/>
          <p:cNvSpPr>
            <a:spLocks noGrp="1"/>
          </p:cNvSpPr>
          <p:nvPr>
            <p:ph type="body" sz="quarter" idx="15"/>
          </p:nvPr>
        </p:nvSpPr>
        <p:spPr>
          <a:xfrm>
            <a:off x="389884" y="8978791"/>
            <a:ext cx="2442216" cy="563076"/>
          </a:xfrm>
        </p:spPr>
        <p:txBody>
          <a:bodyPr/>
          <a:lstStyle/>
          <a:p>
            <a:pPr algn="l"/>
            <a:r>
              <a:rPr lang="en-GB" sz="1000" noProof="1"/>
              <a:t>Christina Schieber </a:t>
            </a:r>
          </a:p>
          <a:p>
            <a:pPr algn="l"/>
            <a:r>
              <a:rPr lang="en-GB" sz="1000" noProof="1"/>
              <a:t>E-Mail: christina.schieber@carissma.eu</a:t>
            </a:r>
          </a:p>
        </p:txBody>
      </p:sp>
      <p:sp>
        <p:nvSpPr>
          <p:cNvPr id="8" name="Textplatzhalter 7"/>
          <p:cNvSpPr>
            <a:spLocks noGrp="1"/>
          </p:cNvSpPr>
          <p:nvPr>
            <p:ph type="body" sz="quarter" idx="16"/>
          </p:nvPr>
        </p:nvSpPr>
        <p:spPr/>
        <p:txBody>
          <a:bodyPr/>
          <a:lstStyle/>
          <a:p>
            <a:r>
              <a:rPr lang="en-GB" sz="1000" noProof="1"/>
              <a:t>Prof. Dr. Hans-Georg Schweiger</a:t>
            </a:r>
          </a:p>
          <a:p>
            <a:r>
              <a:rPr lang="en-GB" sz="1000" noProof="1"/>
              <a:t>Hans-Georg.Schweiger@thi.de</a:t>
            </a:r>
          </a:p>
        </p:txBody>
      </p:sp>
      <p:sp>
        <p:nvSpPr>
          <p:cNvPr id="9" name="Textfeld 8"/>
          <p:cNvSpPr txBox="1"/>
          <p:nvPr/>
        </p:nvSpPr>
        <p:spPr>
          <a:xfrm>
            <a:off x="5253147" y="57144"/>
            <a:ext cx="1488553" cy="338554"/>
          </a:xfrm>
          <a:prstGeom prst="rect">
            <a:avLst/>
          </a:prstGeom>
          <a:noFill/>
        </p:spPr>
        <p:txBody>
          <a:bodyPr wrap="square" rtlCol="0">
            <a:spAutoFit/>
          </a:bodyPr>
          <a:lstStyle/>
          <a:p>
            <a:r>
              <a:rPr lang="en-GB" sz="1600" b="1" noProof="1">
                <a:solidFill>
                  <a:schemeClr val="bg1"/>
                </a:solidFill>
              </a:rPr>
              <a:t>May 2026</a:t>
            </a:r>
          </a:p>
        </p:txBody>
      </p:sp>
      <p:sp>
        <p:nvSpPr>
          <p:cNvPr id="11" name="Inhaltsplatzhalter 1">
            <a:extLst>
              <a:ext uri="{FF2B5EF4-FFF2-40B4-BE49-F238E27FC236}">
                <a16:creationId xmlns:a16="http://schemas.microsoft.com/office/drawing/2014/main" id="{FF716449-10E1-4AB9-9E46-506CC59E2E42}"/>
              </a:ext>
            </a:extLst>
          </p:cNvPr>
          <p:cNvSpPr txBox="1">
            <a:spLocks/>
          </p:cNvSpPr>
          <p:nvPr/>
        </p:nvSpPr>
        <p:spPr>
          <a:xfrm>
            <a:off x="438760" y="2940395"/>
            <a:ext cx="1203960"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Description:</a:t>
            </a:r>
          </a:p>
        </p:txBody>
      </p:sp>
      <p:sp>
        <p:nvSpPr>
          <p:cNvPr id="12" name="Inhaltsplatzhalter 1">
            <a:extLst>
              <a:ext uri="{FF2B5EF4-FFF2-40B4-BE49-F238E27FC236}">
                <a16:creationId xmlns:a16="http://schemas.microsoft.com/office/drawing/2014/main" id="{B2F1E1DC-6233-46A3-BB2E-3691D542659D}"/>
              </a:ext>
            </a:extLst>
          </p:cNvPr>
          <p:cNvSpPr txBox="1">
            <a:spLocks/>
          </p:cNvSpPr>
          <p:nvPr/>
        </p:nvSpPr>
        <p:spPr>
          <a:xfrm>
            <a:off x="387328" y="5292813"/>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Your tasks:</a:t>
            </a:r>
          </a:p>
        </p:txBody>
      </p:sp>
      <p:sp>
        <p:nvSpPr>
          <p:cNvPr id="13" name="Inhaltsplatzhalter 1">
            <a:extLst>
              <a:ext uri="{FF2B5EF4-FFF2-40B4-BE49-F238E27FC236}">
                <a16:creationId xmlns:a16="http://schemas.microsoft.com/office/drawing/2014/main" id="{64CCF137-C70F-4AAC-A4CA-4B31B5F7A4A2}"/>
              </a:ext>
            </a:extLst>
          </p:cNvPr>
          <p:cNvSpPr txBox="1">
            <a:spLocks/>
          </p:cNvSpPr>
          <p:nvPr/>
        </p:nvSpPr>
        <p:spPr>
          <a:xfrm>
            <a:off x="387328" y="6955946"/>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Your profile:</a:t>
            </a:r>
          </a:p>
        </p:txBody>
      </p:sp>
      <p:sp>
        <p:nvSpPr>
          <p:cNvPr id="14" name="Inhaltsplatzhalter 1">
            <a:extLst>
              <a:ext uri="{FF2B5EF4-FFF2-40B4-BE49-F238E27FC236}">
                <a16:creationId xmlns:a16="http://schemas.microsoft.com/office/drawing/2014/main" id="{D488ABAA-5F24-417B-868C-735F63F0751A}"/>
              </a:ext>
            </a:extLst>
          </p:cNvPr>
          <p:cNvSpPr txBox="1">
            <a:spLocks/>
          </p:cNvSpPr>
          <p:nvPr/>
        </p:nvSpPr>
        <p:spPr>
          <a:xfrm>
            <a:off x="387328" y="8693542"/>
            <a:ext cx="1004576"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Contact:</a:t>
            </a:r>
          </a:p>
        </p:txBody>
      </p:sp>
      <p:sp>
        <p:nvSpPr>
          <p:cNvPr id="15" name="Inhaltsplatzhalter 1">
            <a:extLst>
              <a:ext uri="{FF2B5EF4-FFF2-40B4-BE49-F238E27FC236}">
                <a16:creationId xmlns:a16="http://schemas.microsoft.com/office/drawing/2014/main" id="{B03F384F-094E-4023-B077-C5F2D83BFF08}"/>
              </a:ext>
            </a:extLst>
          </p:cNvPr>
          <p:cNvSpPr txBox="1">
            <a:spLocks/>
          </p:cNvSpPr>
          <p:nvPr/>
        </p:nvSpPr>
        <p:spPr>
          <a:xfrm>
            <a:off x="387328" y="8392709"/>
            <a:ext cx="2975524" cy="315195"/>
          </a:xfrm>
          <a:prstGeom prst="rect">
            <a:avLst/>
          </a:prstGeom>
          <a:solidFill>
            <a:schemeClr val="bg1"/>
          </a:solidFill>
        </p:spPr>
        <p:txBody>
          <a:bodyPr/>
          <a:lstStyle>
            <a:lvl1pPr marL="0" indent="0" algn="ctr" defTabSz="457200" rtl="0" eaLnBrk="1" latinLnBrk="0" hangingPunct="1">
              <a:lnSpc>
                <a:spcPts val="1800"/>
              </a:lnSpc>
              <a:spcBef>
                <a:spcPts val="0"/>
              </a:spcBef>
              <a:buFont typeface="Arial"/>
              <a:buNone/>
              <a:defRPr kumimoji="0" lang="de-DE" sz="1800" b="1" i="0" u="none" strike="noStrike" kern="1200" cap="none" spc="0" normalizeH="0" baseline="0" dirty="0" smtClean="0">
                <a:ln>
                  <a:noFill/>
                </a:ln>
                <a:solidFill>
                  <a:srgbClr val="005A9B"/>
                </a:solidFill>
                <a:effectLst/>
                <a:uLnTx/>
                <a:uFillTx/>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GB" sz="1200" i="1" noProof="1"/>
              <a:t>Interested? Any questions? - Contact us!</a:t>
            </a:r>
          </a:p>
        </p:txBody>
      </p:sp>
    </p:spTree>
    <p:extLst>
      <p:ext uri="{BB962C8B-B14F-4D97-AF65-F5344CB8AC3E}">
        <p14:creationId xmlns:p14="http://schemas.microsoft.com/office/powerpoint/2010/main" val="6174489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13"/>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jQ2HSjbqdES0lMI6AvtCZ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l3k5BGcC0aFzWCg_67D_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Ax6H.Q72BkaI1Ba5fy6k8g"/>
</p:tagLst>
</file>

<file path=ppt/theme/theme1.xml><?xml version="1.0" encoding="utf-8"?>
<a:theme xmlns:a="http://schemas.openxmlformats.org/drawingml/2006/main" name="thi_template_EI_Ausschreibung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276</Words>
  <Application>Microsoft Office PowerPoint</Application>
  <PresentationFormat>A4-Papier (210 x 297 mm)</PresentationFormat>
  <Paragraphs>22</Paragraphs>
  <Slides>1</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vt:i4>
      </vt:variant>
    </vt:vector>
  </HeadingPairs>
  <TitlesOfParts>
    <vt:vector size="7" baseType="lpstr">
      <vt:lpstr>Microsoft JhengHei</vt:lpstr>
      <vt:lpstr>Arial</vt:lpstr>
      <vt:lpstr>Calibri</vt:lpstr>
      <vt:lpstr>Wingdings</vt:lpstr>
      <vt:lpstr>thi_template_EI_Ausschreibungen</vt:lpstr>
      <vt:lpstr>think-cell Slide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dc:creator>
  <cp:lastModifiedBy>Schieber, Christina</cp:lastModifiedBy>
  <cp:revision>263</cp:revision>
  <cp:lastPrinted>2013-09-13T13:09:18Z</cp:lastPrinted>
  <dcterms:created xsi:type="dcterms:W3CDTF">2013-10-21T12:07:51Z</dcterms:created>
  <dcterms:modified xsi:type="dcterms:W3CDTF">2026-05-12T13:57:53Z</dcterms:modified>
</cp:coreProperties>
</file>